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drawings/drawing6.xml" ContentType="application/vnd.openxmlformats-officedocument.drawingml.chartshapes+xml"/>
  <Override PartName="/ppt/charts/chart18.xml" ContentType="application/vnd.openxmlformats-officedocument.drawingml.chart+xml"/>
  <Override PartName="/ppt/theme/themeOverride13.xml" ContentType="application/vnd.openxmlformats-officedocument.themeOverride+xml"/>
  <Override PartName="/ppt/drawings/drawing7.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xml" ContentType="application/vnd.openxmlformats-officedocument.presentationml.notesSlide+xml"/>
  <Override PartName="/ppt/charts/chart25.xml" ContentType="application/vnd.openxmlformats-officedocument.drawingml.chart+xml"/>
  <Override PartName="/ppt/notesSlides/notesSlide3.xml" ContentType="application/vnd.openxmlformats-officedocument.presentationml.notesSlide+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61" r:id="rId2"/>
    <p:sldId id="390" r:id="rId3"/>
    <p:sldId id="394" r:id="rId4"/>
    <p:sldId id="368" r:id="rId5"/>
    <p:sldId id="369" r:id="rId6"/>
    <p:sldId id="370" r:id="rId7"/>
    <p:sldId id="371" r:id="rId8"/>
    <p:sldId id="372" r:id="rId9"/>
    <p:sldId id="373" r:id="rId10"/>
    <p:sldId id="374" r:id="rId11"/>
    <p:sldId id="375" r:id="rId12"/>
    <p:sldId id="376" r:id="rId13"/>
    <p:sldId id="393" r:id="rId14"/>
    <p:sldId id="377" r:id="rId15"/>
    <p:sldId id="378" r:id="rId16"/>
    <p:sldId id="379" r:id="rId17"/>
    <p:sldId id="380" r:id="rId18"/>
    <p:sldId id="381" r:id="rId19"/>
    <p:sldId id="382" r:id="rId20"/>
    <p:sldId id="383" r:id="rId21"/>
    <p:sldId id="384" r:id="rId22"/>
    <p:sldId id="342" r:id="rId23"/>
    <p:sldId id="343" r:id="rId24"/>
    <p:sldId id="344" r:id="rId25"/>
    <p:sldId id="345" r:id="rId26"/>
    <p:sldId id="346" r:id="rId27"/>
    <p:sldId id="347" r:id="rId28"/>
    <p:sldId id="365" r:id="rId29"/>
    <p:sldId id="366" r:id="rId30"/>
    <p:sldId id="389" r:id="rId31"/>
    <p:sldId id="388" r:id="rId32"/>
    <p:sldId id="391" r:id="rId33"/>
    <p:sldId id="387" r:id="rId34"/>
    <p:sldId id="386" r:id="rId35"/>
    <p:sldId id="385" r:id="rId36"/>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bvpasa.com.py\DFS\Biblioteca\Operaciones\SEN\INFORME%20MENSUAL\2016\Volumen%20Operado\Volumen%20Operado%20a%20Diciembre%20-%202016.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bvpasa.com.py\DFS\Biblioteca\Operaciones\SEN\INFORME%20ANUAL\2016\Boleta%20a%20Diciembre.xlsm"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1" Type="http://schemas.openxmlformats.org/officeDocument/2006/relationships/oleObject" Target="file:///\\bvpasa.com.py\DFS\Biblioteca\Operaciones\SEN\INFORME%20ANUAL\2016\Estad&#237;stica%20&#250;ltimos%20a&#241;os%20BVPASA%202012%20-%202016.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bvpasa.com.py\DFS\Biblioteca\Operaciones\SEN\INFORME%20ANUAL\2016\Boleta%20a%20Diciembre.xlsm" TargetMode="External"/><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oleObject" Target="file:///\\bvpasa.com.py\DFS\Biblioteca\Operaciones\SEN\INFORME%20ANUAL\2016\Boleta%20a%20Diciembre.xlsm" TargetMode="External"/><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ygonzalez\Documents\Analisis\Tasas%20Bolsa%20vs%20Sistema%20Financiero\Tasas%20Beta.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ygonzalez\Documents\Analisis\Tasas%20Bolsa%20vs%20Sistema%20Financiero\Tasas%20Beta.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ygonzalez\Documents\Analisis\Tasas%20Bolsa%20vs%20Sistema%20Financiero\Tasas%20Beta.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ygonzalez\Documents\Analisis\Tasas%20Bolsa%20vs%20Sistema%20Financiero\Tasas%20Beta.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ygonzalez\Documents\Analisis\Tasas%20Bolsa%20vs%20Sistema%20Financiero\Tasas%20Beta.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ygonzalez\Documents\Analisis\Tasas%20Bolsa%20vs%20Sistema%20Financiero\Tasas%20Beta.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C-01\Biblioteca\Comercial\2%20-%20Analisis%20Macro\F2\Emisiones%202015%20y%202016.xls.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C-01\Biblioteca\Comercial\2%20-%20Analisis%20Macro\F2\Emisiones%202015%20y%202016.xl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vpasa.com.py\DFS\Biblioteca\Operaciones\SEN\INFORME%20ANUAL\2016\Estad&#237;stica%20&#250;ltimos%20a&#241;os%20BVPASA%202012%20-%202016.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Hoja_de_c_lculo_de_Microsoft_Excel2.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bvpasa.com.py\DFS\Biblioteca\Operaciones\SEN\INFORME%20ANUAL\2016\Estad&#237;stica%20&#250;ltimos%20a&#241;os%20BVPASA%202012%20-%202016.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1">
            <a:lumMod val="75000"/>
            <a:alpha val="5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3"/>
          <c:order val="0"/>
          <c:tx>
            <c:strRef>
              <c:f>'Acum. Diciembre'!$A$17:$E$17</c:f>
              <c:strCache>
                <c:ptCount val="1"/>
                <c:pt idx="0">
                  <c:v>Volumen Negociado por Mes en Gs desde el 01/01/2016 al 31/12/2016</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'Últimos Años'!$A$9:$A$19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'Últimos Años'!$E$9:$E$19</c:f>
              <c:numCache>
                <c:formatCode>#,##0</c:formatCode>
                <c:ptCount val="11"/>
                <c:pt idx="0">
                  <c:v>290.119845414</c:v>
                </c:pt>
                <c:pt idx="1">
                  <c:v>211.005024198</c:v>
                </c:pt>
                <c:pt idx="2">
                  <c:v>367.75078824799999</c:v>
                </c:pt>
                <c:pt idx="3">
                  <c:v>496.50612289999998</c:v>
                </c:pt>
                <c:pt idx="4">
                  <c:v>561.83633706700004</c:v>
                </c:pt>
                <c:pt idx="5">
                  <c:v>439.78029160300002</c:v>
                </c:pt>
                <c:pt idx="6">
                  <c:v>586.51414048499998</c:v>
                </c:pt>
                <c:pt idx="7">
                  <c:v>586.80975438200005</c:v>
                </c:pt>
                <c:pt idx="8">
                  <c:v>894.91474405600002</c:v>
                </c:pt>
                <c:pt idx="9">
                  <c:v>2720.0473819939998</c:v>
                </c:pt>
                <c:pt idx="10">
                  <c:v>3339.2179032429999</c:v>
                </c:pt>
              </c:numCache>
            </c:numRef>
          </c:val>
        </c:ser>
        <c:dLbls>
          <c:showLegendKey val="0"/>
          <c:showVal val="0"/>
          <c:showCatName val="0"/>
          <c:showSerName val="0"/>
          <c:showPercent val="0"/>
          <c:showBubbleSize val="0"/>
        </c:dLbls>
        <c:gapWidth val="45"/>
        <c:shape val="box"/>
        <c:axId val="43029248"/>
        <c:axId val="43030784"/>
        <c:axId val="0"/>
      </c:bar3DChart>
      <c:catAx>
        <c:axId val="43029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030784"/>
        <c:crosses val="autoZero"/>
        <c:auto val="1"/>
        <c:lblAlgn val="ctr"/>
        <c:lblOffset val="100"/>
        <c:noMultiLvlLbl val="0"/>
      </c:catAx>
      <c:valAx>
        <c:axId val="43030784"/>
        <c:scaling>
          <c:orientation val="minMax"/>
        </c:scaling>
        <c:delete val="1"/>
        <c:axPos val="l"/>
        <c:numFmt formatCode="0" sourceLinked="0"/>
        <c:majorTickMark val="none"/>
        <c:minorTickMark val="none"/>
        <c:tickLblPos val="nextTo"/>
        <c:crossAx val="43029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PY" sz="1800" b="1" baseline="0">
                <a:solidFill>
                  <a:sysClr val="windowText" lastClr="000000"/>
                </a:solidFill>
              </a:rPr>
              <a:t>Volumen operado por sector</a:t>
            </a:r>
            <a:endParaRPr lang="es-PY" sz="1800" b="1">
              <a:solidFill>
                <a:sysClr val="windowText" lastClr="000000"/>
              </a:solidFill>
            </a:endParaRPr>
          </a:p>
        </c:rich>
      </c:tx>
      <c:overlay val="0"/>
      <c:spPr>
        <a:noFill/>
        <a:ln>
          <a:noFill/>
        </a:ln>
        <a:effectLst/>
      </c:spPr>
    </c:title>
    <c:autoTitleDeleted val="0"/>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1"/>
              <c:layout>
                <c:manualLayout>
                  <c:x val="0.21823356840811706"/>
                  <c:y val="-7.7641720364403949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59910771191842"/>
                      <c:h val="0.1232236343297122"/>
                    </c:manualLayout>
                  </c15:layout>
                </c:ext>
              </c:extLst>
            </c:dLbl>
            <c:dLbl>
              <c:idx val="3"/>
              <c:layout>
                <c:manualLayout>
                  <c:x val="-3.1867431485022316E-2"/>
                  <c:y val="0.2250835689404707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649458253664753"/>
                      <c:h val="0.1232236343297122"/>
                    </c:manualLayout>
                  </c15:layout>
                </c:ext>
              </c:extLst>
            </c:dLbl>
            <c:dLbl>
              <c:idx val="4"/>
              <c:layout>
                <c:manualLayout>
                  <c:x val="-0.19502868068833651"/>
                  <c:y val="9.918945337141496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401539673697573"/>
                      <c:h val="0.1232236343297122"/>
                    </c:manualLayout>
                  </c15:layout>
                </c:ext>
              </c:extLst>
            </c:dLbl>
            <c:dLbl>
              <c:idx val="5"/>
              <c:layout>
                <c:manualLayout>
                  <c:x val="-0.20650095602294455"/>
                  <c:y val="3.8149731990621575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5595900602917279"/>
                  <c:y val="-0.1851877569158982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showLeaderLines val="1"/>
            <c:leaderLines>
              <c:spPr>
                <a:ln w="12700" cap="flat" cmpd="sng" algn="ctr">
                  <a:solidFill>
                    <a:schemeClr val="tx1"/>
                  </a:solidFill>
                  <a:round/>
                </a:ln>
                <a:effectLst/>
              </c:spPr>
            </c:leaderLines>
            <c:extLst>
              <c:ext xmlns:c15="http://schemas.microsoft.com/office/drawing/2012/chart" uri="{CE6537A1-D6FC-4f65-9D91-7224C49458BB}">
                <c15:layout/>
              </c:ext>
            </c:extLst>
          </c:dLbls>
          <c:cat>
            <c:strRef>
              <c:f>'Emisor por sector'!$E$2:$E$9</c:f>
              <c:strCache>
                <c:ptCount val="8"/>
                <c:pt idx="0">
                  <c:v>COMERCIAL</c:v>
                </c:pt>
                <c:pt idx="1">
                  <c:v>FIDEICOMISOS</c:v>
                </c:pt>
                <c:pt idx="2">
                  <c:v>FINANCIERO</c:v>
                </c:pt>
                <c:pt idx="3">
                  <c:v>INDUSTRIAL</c:v>
                </c:pt>
                <c:pt idx="4">
                  <c:v>INMOBILIARIA</c:v>
                </c:pt>
                <c:pt idx="5">
                  <c:v>OTROS</c:v>
                </c:pt>
                <c:pt idx="6">
                  <c:v>PÚBLICO</c:v>
                </c:pt>
                <c:pt idx="7">
                  <c:v>SERVICIOS</c:v>
                </c:pt>
              </c:strCache>
            </c:strRef>
          </c:cat>
          <c:val>
            <c:numRef>
              <c:f>'Emisor por sector'!$G$2:$G$9</c:f>
              <c:numCache>
                <c:formatCode>0%</c:formatCode>
                <c:ptCount val="8"/>
                <c:pt idx="0">
                  <c:v>0.15144241812787126</c:v>
                </c:pt>
                <c:pt idx="1">
                  <c:v>1.7956449184932565E-2</c:v>
                </c:pt>
                <c:pt idx="2">
                  <c:v>0.42904305344991511</c:v>
                </c:pt>
                <c:pt idx="3">
                  <c:v>5.0329666573655132E-2</c:v>
                </c:pt>
                <c:pt idx="4" formatCode="0.0%">
                  <c:v>4.9579486076429371E-3</c:v>
                </c:pt>
                <c:pt idx="5">
                  <c:v>1.4196347154212741E-2</c:v>
                </c:pt>
                <c:pt idx="6">
                  <c:v>0.32920490569375199</c:v>
                </c:pt>
                <c:pt idx="7">
                  <c:v>2.8692112080182454E-3</c:v>
                </c:pt>
              </c:numCache>
            </c:numRef>
          </c:val>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DATOS!$A$123:$A$135</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DATOS!$B$123:$B$135</c:f>
              <c:numCache>
                <c:formatCode>_(* #,##0_);_(* \(#,##0\);_(* "-"_);_(@_)</c:formatCode>
                <c:ptCount val="13"/>
                <c:pt idx="0">
                  <c:v>502</c:v>
                </c:pt>
                <c:pt idx="1">
                  <c:v>782</c:v>
                </c:pt>
                <c:pt idx="2">
                  <c:v>1387</c:v>
                </c:pt>
                <c:pt idx="3">
                  <c:v>1096</c:v>
                </c:pt>
                <c:pt idx="4">
                  <c:v>1331</c:v>
                </c:pt>
                <c:pt idx="5">
                  <c:v>1854</c:v>
                </c:pt>
                <c:pt idx="6">
                  <c:v>2207</c:v>
                </c:pt>
                <c:pt idx="7">
                  <c:v>2133</c:v>
                </c:pt>
                <c:pt idx="8">
                  <c:v>2995</c:v>
                </c:pt>
                <c:pt idx="9">
                  <c:v>2947</c:v>
                </c:pt>
                <c:pt idx="10">
                  <c:v>3437</c:v>
                </c:pt>
                <c:pt idx="11">
                  <c:v>5256</c:v>
                </c:pt>
                <c:pt idx="12">
                  <c:v>7628</c:v>
                </c:pt>
              </c:numCache>
            </c:numRef>
          </c:val>
        </c:ser>
        <c:dLbls>
          <c:showLegendKey val="0"/>
          <c:showVal val="1"/>
          <c:showCatName val="0"/>
          <c:showSerName val="0"/>
          <c:showPercent val="0"/>
          <c:showBubbleSize val="0"/>
        </c:dLbls>
        <c:gapWidth val="75"/>
        <c:shape val="box"/>
        <c:axId val="87635456"/>
        <c:axId val="87667072"/>
        <c:axId val="0"/>
      </c:bar3DChart>
      <c:catAx>
        <c:axId val="87635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crossAx val="87667072"/>
        <c:crosses val="autoZero"/>
        <c:auto val="1"/>
        <c:lblAlgn val="ctr"/>
        <c:lblOffset val="100"/>
        <c:noMultiLvlLbl val="0"/>
      </c:catAx>
      <c:valAx>
        <c:axId val="87667072"/>
        <c:scaling>
          <c:orientation val="minMax"/>
        </c:scaling>
        <c:delete val="1"/>
        <c:axPos val="l"/>
        <c:numFmt formatCode="_(* #,##0_);_(* \(#,##0\);_(* &quot;-&quot;_);_(@_)" sourceLinked="1"/>
        <c:majorTickMark val="none"/>
        <c:minorTickMark val="none"/>
        <c:tickLblPos val="nextTo"/>
        <c:crossAx val="8763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s-PY" sz="1800" b="1" dirty="0" smtClean="0">
                <a:solidFill>
                  <a:schemeClr val="tx1"/>
                </a:solidFill>
              </a:rPr>
              <a:t>Monto liquidado por Bolsa (miles de millones</a:t>
            </a:r>
            <a:r>
              <a:rPr lang="es-PY" sz="1800" b="1" baseline="0" dirty="0" smtClean="0">
                <a:solidFill>
                  <a:schemeClr val="tx1"/>
                </a:solidFill>
              </a:rPr>
              <a:t> de guaraníes)</a:t>
            </a:r>
            <a:endParaRPr lang="es-PY" sz="1800" b="1" dirty="0">
              <a:solidFill>
                <a:schemeClr val="tx1"/>
              </a:solidFill>
            </a:endParaRPr>
          </a:p>
        </c:rich>
      </c:tx>
      <c:overlay val="0"/>
      <c:spPr>
        <a:noFill/>
        <a:ln>
          <a:noFill/>
        </a:ln>
        <a:effectLst/>
      </c:spPr>
    </c:title>
    <c:autoTitleDeleted val="0"/>
    <c:view3D>
      <c:rotX val="0"/>
      <c:rotY val="1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338473315835519"/>
          <c:y val="0.17784740449110525"/>
          <c:w val="0.77050415573053366"/>
          <c:h val="0.71475320793234176"/>
        </c:manualLayout>
      </c:layout>
      <c:bar3DChart>
        <c:barDir val="col"/>
        <c:grouping val="clustered"/>
        <c:varyColors val="0"/>
        <c:ser>
          <c:idx val="0"/>
          <c:order val="0"/>
          <c:spPr>
            <a:solidFill>
              <a:schemeClr val="tx2">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Hoja1!$H$5:$I$5</c:f>
              <c:numCache>
                <c:formatCode>General</c:formatCode>
                <c:ptCount val="2"/>
                <c:pt idx="0">
                  <c:v>2015</c:v>
                </c:pt>
                <c:pt idx="1">
                  <c:v>2016</c:v>
                </c:pt>
              </c:numCache>
            </c:numRef>
          </c:cat>
          <c:val>
            <c:numRef>
              <c:f>Hoja1!$E$34:$F$34</c:f>
              <c:numCache>
                <c:formatCode>_(* #,##0_);_(* \(#,##0\);_(* "-"_);_(@_)</c:formatCode>
                <c:ptCount val="2"/>
                <c:pt idx="0">
                  <c:v>3287723</c:v>
                </c:pt>
                <c:pt idx="1">
                  <c:v>3810514</c:v>
                </c:pt>
              </c:numCache>
            </c:numRef>
          </c:val>
        </c:ser>
        <c:dLbls>
          <c:showLegendKey val="0"/>
          <c:showVal val="0"/>
          <c:showCatName val="0"/>
          <c:showSerName val="0"/>
          <c:showPercent val="0"/>
          <c:showBubbleSize val="0"/>
        </c:dLbls>
        <c:gapWidth val="100"/>
        <c:shape val="box"/>
        <c:axId val="87713664"/>
        <c:axId val="87715200"/>
        <c:axId val="0"/>
      </c:bar3DChart>
      <c:catAx>
        <c:axId val="877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7715200"/>
        <c:crosses val="autoZero"/>
        <c:auto val="1"/>
        <c:lblAlgn val="ctr"/>
        <c:lblOffset val="100"/>
        <c:noMultiLvlLbl val="0"/>
      </c:catAx>
      <c:valAx>
        <c:axId val="877152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7713664"/>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54C-48DB-8481-9C4F8DC3BE6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54C-48DB-8481-9C4F8DC3BE6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54C-48DB-8481-9C4F8DC3BE6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'Tipo de Persona'!$A$5:$A$7</c:f>
              <c:strCache>
                <c:ptCount val="3"/>
                <c:pt idx="0">
                  <c:v>Persona Física</c:v>
                </c:pt>
                <c:pt idx="1">
                  <c:v>Persona Jurídica</c:v>
                </c:pt>
                <c:pt idx="2">
                  <c:v>Inversor Institucional</c:v>
                </c:pt>
              </c:strCache>
            </c:strRef>
          </c:cat>
          <c:val>
            <c:numRef>
              <c:f>'Tipo de Persona'!$D$5:$D$7</c:f>
              <c:numCache>
                <c:formatCode>_-* #,##0_-;\-* #,##0_-;_-* "-"??_-;_-@_-</c:formatCode>
                <c:ptCount val="3"/>
                <c:pt idx="0">
                  <c:v>729839796778</c:v>
                </c:pt>
                <c:pt idx="1">
                  <c:v>1240641024032</c:v>
                </c:pt>
                <c:pt idx="2">
                  <c:v>1269346996812</c:v>
                </c:pt>
              </c:numCache>
            </c:numRef>
          </c:val>
          <c:extLst xmlns:c16r2="http://schemas.microsoft.com/office/drawing/2015/06/chart">
            <c:ext xmlns:c16="http://schemas.microsoft.com/office/drawing/2014/chart" uri="{C3380CC4-5D6E-409C-BE32-E72D297353CC}">
              <c16:uniqueId val="{00000006-654C-48DB-8481-9C4F8DC3BE6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'ACCIÓN BVPASA'!$A$12:$A$23</c:f>
              <c:numCache>
                <c:formatCode>m/d/yyyy</c:formatCode>
                <c:ptCount val="12"/>
                <c:pt idx="0">
                  <c:v>39185</c:v>
                </c:pt>
                <c:pt idx="1">
                  <c:v>39262</c:v>
                </c:pt>
                <c:pt idx="2">
                  <c:v>39811</c:v>
                </c:pt>
                <c:pt idx="3">
                  <c:v>40114</c:v>
                </c:pt>
                <c:pt idx="4">
                  <c:v>40658</c:v>
                </c:pt>
                <c:pt idx="5">
                  <c:v>40696</c:v>
                </c:pt>
                <c:pt idx="6">
                  <c:v>40980</c:v>
                </c:pt>
                <c:pt idx="7">
                  <c:v>41505</c:v>
                </c:pt>
                <c:pt idx="8">
                  <c:v>41577</c:v>
                </c:pt>
                <c:pt idx="9">
                  <c:v>41865</c:v>
                </c:pt>
                <c:pt idx="10">
                  <c:v>42298</c:v>
                </c:pt>
                <c:pt idx="11">
                  <c:v>42726</c:v>
                </c:pt>
              </c:numCache>
            </c:numRef>
          </c:cat>
          <c:val>
            <c:numRef>
              <c:f>'ACCIÓN BVPASA'!$B$12:$B$23</c:f>
              <c:numCache>
                <c:formatCode>_(* #,##0_);_(* \(#,##0\);_(* "-"??_);_(@_)</c:formatCode>
                <c:ptCount val="12"/>
                <c:pt idx="0">
                  <c:v>12500000</c:v>
                </c:pt>
                <c:pt idx="1">
                  <c:v>20000000</c:v>
                </c:pt>
                <c:pt idx="2">
                  <c:v>15000000</c:v>
                </c:pt>
                <c:pt idx="3">
                  <c:v>15000000</c:v>
                </c:pt>
                <c:pt idx="4">
                  <c:v>76267571</c:v>
                </c:pt>
                <c:pt idx="5">
                  <c:v>88670000</c:v>
                </c:pt>
                <c:pt idx="6">
                  <c:v>88670000</c:v>
                </c:pt>
                <c:pt idx="7">
                  <c:v>118100000</c:v>
                </c:pt>
                <c:pt idx="8">
                  <c:v>165000000</c:v>
                </c:pt>
                <c:pt idx="9">
                  <c:v>260000000</c:v>
                </c:pt>
                <c:pt idx="10">
                  <c:v>420000000</c:v>
                </c:pt>
                <c:pt idx="11">
                  <c:v>500000000</c:v>
                </c:pt>
              </c:numCache>
            </c:numRef>
          </c:val>
        </c:ser>
        <c:dLbls>
          <c:showLegendKey val="0"/>
          <c:showVal val="1"/>
          <c:showCatName val="0"/>
          <c:showSerName val="0"/>
          <c:showPercent val="0"/>
          <c:showBubbleSize val="0"/>
        </c:dLbls>
        <c:gapWidth val="75"/>
        <c:shape val="box"/>
        <c:axId val="87818624"/>
        <c:axId val="87820160"/>
        <c:axId val="0"/>
      </c:bar3DChart>
      <c:catAx>
        <c:axId val="8781862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ES"/>
          </a:p>
        </c:txPr>
        <c:crossAx val="87820160"/>
        <c:crosses val="autoZero"/>
        <c:auto val="0"/>
        <c:lblAlgn val="ctr"/>
        <c:lblOffset val="100"/>
        <c:noMultiLvlLbl val="0"/>
      </c:catAx>
      <c:valAx>
        <c:axId val="87820160"/>
        <c:scaling>
          <c:orientation val="minMax"/>
        </c:scaling>
        <c:delete val="1"/>
        <c:axPos val="l"/>
        <c:numFmt formatCode="_(* #,##0_);_(* \(#,##0\);_(* &quot;-&quot;??_);_(@_)" sourceLinked="1"/>
        <c:majorTickMark val="none"/>
        <c:minorTickMark val="none"/>
        <c:tickLblPos val="nextTo"/>
        <c:crossAx val="87818624"/>
        <c:crosses val="autoZero"/>
        <c:crossBetween val="between"/>
        <c:dispUnits>
          <c:builtInUnit val="millions"/>
          <c:dispUnitsLbl>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dispUnitsLbl>
        </c:dispUnits>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PY" sz="1800" b="1"/>
              <a:t>Guaraníes</a:t>
            </a:r>
          </a:p>
        </c:rich>
      </c:tx>
      <c:overlay val="0"/>
      <c:spPr>
        <a:noFill/>
        <a:ln>
          <a:noFill/>
        </a:ln>
        <a:effectLst/>
      </c:spPr>
    </c:title>
    <c:autoTitleDeleted val="0"/>
    <c:plotArea>
      <c:layout/>
      <c:lineChart>
        <c:grouping val="standard"/>
        <c:varyColors val="0"/>
        <c:ser>
          <c:idx val="0"/>
          <c:order val="0"/>
          <c:tx>
            <c:strRef>
              <c:f>'Tasas Desagregadas'!$B$27</c:f>
              <c:strCache>
                <c:ptCount val="1"/>
                <c:pt idx="0">
                  <c:v>Títulos con calificación inferior a A-</c:v>
                </c:pt>
              </c:strCache>
            </c:strRef>
          </c:tx>
          <c:spPr>
            <a:ln w="50800" cap="rnd">
              <a:solidFill>
                <a:schemeClr val="accent1">
                  <a:lumMod val="75000"/>
                </a:schemeClr>
              </a:solidFill>
              <a:round/>
            </a:ln>
            <a:effectLst/>
          </c:spPr>
          <c:marker>
            <c:symbol val="circle"/>
            <c:size val="5"/>
            <c:spPr>
              <a:solidFill>
                <a:schemeClr val="accent1"/>
              </a:solidFill>
              <a:ln w="9525">
                <a:solidFill>
                  <a:schemeClr val="accent1"/>
                </a:solidFill>
              </a:ln>
              <a:effectLst/>
            </c:spPr>
          </c:marker>
          <c:cat>
            <c:strRef>
              <c:f>'Tasas Desagregadas'!$C$25:$E$25</c:f>
              <c:strCache>
                <c:ptCount val="3"/>
                <c:pt idx="0">
                  <c:v>Menor a 2 años</c:v>
                </c:pt>
                <c:pt idx="1">
                  <c:v>Entre 2 y 5 años</c:v>
                </c:pt>
                <c:pt idx="2">
                  <c:v>Mayor a 5 años</c:v>
                </c:pt>
              </c:strCache>
            </c:strRef>
          </c:cat>
          <c:val>
            <c:numRef>
              <c:f>'Tasas Desagregadas'!$C$27:$E$27</c:f>
              <c:numCache>
                <c:formatCode>0.00%</c:formatCode>
                <c:ptCount val="3"/>
                <c:pt idx="0">
                  <c:v>0.1161809674382371</c:v>
                </c:pt>
                <c:pt idx="1">
                  <c:v>0.13780541160063833</c:v>
                </c:pt>
                <c:pt idx="2">
                  <c:v>0.14664611847244927</c:v>
                </c:pt>
              </c:numCache>
            </c:numRef>
          </c:val>
          <c:smooth val="0"/>
        </c:ser>
        <c:ser>
          <c:idx val="1"/>
          <c:order val="1"/>
          <c:tx>
            <c:strRef>
              <c:f>'Tasas Desagregadas'!$B$28</c:f>
              <c:strCache>
                <c:ptCount val="1"/>
                <c:pt idx="0">
                  <c:v>Títulos con calificación A- o superior</c:v>
                </c:pt>
              </c:strCache>
            </c:strRef>
          </c:tx>
          <c:spPr>
            <a:ln w="50800" cap="rnd">
              <a:solidFill>
                <a:schemeClr val="accent2">
                  <a:lumMod val="75000"/>
                </a:schemeClr>
              </a:solidFill>
              <a:round/>
            </a:ln>
            <a:effectLst/>
          </c:spPr>
          <c:marker>
            <c:symbol val="circle"/>
            <c:size val="5"/>
            <c:spPr>
              <a:solidFill>
                <a:schemeClr val="accent2"/>
              </a:solidFill>
              <a:ln w="9525">
                <a:solidFill>
                  <a:schemeClr val="accent2"/>
                </a:solidFill>
              </a:ln>
              <a:effectLst/>
            </c:spPr>
          </c:marker>
          <c:cat>
            <c:strRef>
              <c:f>'Tasas Desagregadas'!$C$25:$E$25</c:f>
              <c:strCache>
                <c:ptCount val="3"/>
                <c:pt idx="0">
                  <c:v>Menor a 2 años</c:v>
                </c:pt>
                <c:pt idx="1">
                  <c:v>Entre 2 y 5 años</c:v>
                </c:pt>
                <c:pt idx="2">
                  <c:v>Mayor a 5 años</c:v>
                </c:pt>
              </c:strCache>
            </c:strRef>
          </c:cat>
          <c:val>
            <c:numRef>
              <c:f>'Tasas Desagregadas'!$C$28:$E$28</c:f>
              <c:numCache>
                <c:formatCode>0.00%</c:formatCode>
                <c:ptCount val="3"/>
                <c:pt idx="0">
                  <c:v>0.11649715704361679</c:v>
                </c:pt>
                <c:pt idx="1">
                  <c:v>0.12229745046999806</c:v>
                </c:pt>
                <c:pt idx="2">
                  <c:v>0.12861984086535466</c:v>
                </c:pt>
              </c:numCache>
            </c:numRef>
          </c:val>
          <c:smooth val="0"/>
        </c:ser>
        <c:ser>
          <c:idx val="2"/>
          <c:order val="2"/>
          <c:tx>
            <c:strRef>
              <c:f>'Tasas Desagregadas'!$B$26</c:f>
              <c:strCache>
                <c:ptCount val="1"/>
                <c:pt idx="0">
                  <c:v>Títulos sin calificación</c:v>
                </c:pt>
              </c:strCache>
            </c:strRef>
          </c:tx>
          <c:spPr>
            <a:ln w="50800" cap="rnd" cmpd="sng">
              <a:solidFill>
                <a:schemeClr val="bg1">
                  <a:lumMod val="65000"/>
                </a:schemeClr>
              </a:solidFill>
              <a:round/>
            </a:ln>
            <a:effectLst/>
          </c:spPr>
          <c:marker>
            <c:symbol val="circle"/>
            <c:size val="5"/>
            <c:spPr>
              <a:solidFill>
                <a:schemeClr val="accent3"/>
              </a:solidFill>
              <a:ln w="9525">
                <a:solidFill>
                  <a:schemeClr val="accent3"/>
                </a:solidFill>
              </a:ln>
              <a:effectLst/>
            </c:spPr>
          </c:marker>
          <c:cat>
            <c:strRef>
              <c:f>'Tasas Desagregadas'!$C$25:$E$25</c:f>
              <c:strCache>
                <c:ptCount val="3"/>
                <c:pt idx="0">
                  <c:v>Menor a 2 años</c:v>
                </c:pt>
                <c:pt idx="1">
                  <c:v>Entre 2 y 5 años</c:v>
                </c:pt>
                <c:pt idx="2">
                  <c:v>Mayor a 5 años</c:v>
                </c:pt>
              </c:strCache>
            </c:strRef>
          </c:cat>
          <c:val>
            <c:numRef>
              <c:f>'Tasas Desagregadas'!$C$26:$E$26</c:f>
              <c:numCache>
                <c:formatCode>0.00%</c:formatCode>
                <c:ptCount val="3"/>
                <c:pt idx="0">
                  <c:v>0.12302840557073005</c:v>
                </c:pt>
                <c:pt idx="1">
                  <c:v>0.14619906313363037</c:v>
                </c:pt>
              </c:numCache>
            </c:numRef>
          </c:val>
          <c:smooth val="0"/>
        </c:ser>
        <c:ser>
          <c:idx val="3"/>
          <c:order val="3"/>
          <c:tx>
            <c:strRef>
              <c:f>'Tasas Desagregadas'!$B$29</c:f>
              <c:strCache>
                <c:ptCount val="1"/>
                <c:pt idx="0">
                  <c:v>Títulos públicos</c:v>
                </c:pt>
              </c:strCache>
            </c:strRef>
          </c:tx>
          <c:spPr>
            <a:ln w="50800" cap="rnd">
              <a:solidFill>
                <a:schemeClr val="accent4">
                  <a:lumMod val="75000"/>
                </a:schemeClr>
              </a:solidFill>
              <a:round/>
            </a:ln>
            <a:effectLst/>
          </c:spPr>
          <c:marker>
            <c:symbol val="circle"/>
            <c:size val="5"/>
            <c:spPr>
              <a:solidFill>
                <a:schemeClr val="accent4"/>
              </a:solidFill>
              <a:ln w="9525">
                <a:solidFill>
                  <a:schemeClr val="accent4"/>
                </a:solidFill>
              </a:ln>
              <a:effectLst/>
            </c:spPr>
          </c:marker>
          <c:cat>
            <c:strRef>
              <c:f>'Tasas Desagregadas'!$C$25:$E$25</c:f>
              <c:strCache>
                <c:ptCount val="3"/>
                <c:pt idx="0">
                  <c:v>Menor a 2 años</c:v>
                </c:pt>
                <c:pt idx="1">
                  <c:v>Entre 2 y 5 años</c:v>
                </c:pt>
                <c:pt idx="2">
                  <c:v>Mayor a 5 años</c:v>
                </c:pt>
              </c:strCache>
            </c:strRef>
          </c:cat>
          <c:val>
            <c:numRef>
              <c:f>'Tasas Desagregadas'!$C$29:$E$29</c:f>
              <c:numCache>
                <c:formatCode>0.00%</c:formatCode>
                <c:ptCount val="3"/>
                <c:pt idx="1">
                  <c:v>7.6452052910030766E-2</c:v>
                </c:pt>
                <c:pt idx="2">
                  <c:v>6.2299229013770704E-2</c:v>
                </c:pt>
              </c:numCache>
            </c:numRef>
          </c:val>
          <c:smooth val="0"/>
        </c:ser>
        <c:dLbls>
          <c:showLegendKey val="0"/>
          <c:showVal val="0"/>
          <c:showCatName val="0"/>
          <c:showSerName val="0"/>
          <c:showPercent val="0"/>
          <c:showBubbleSize val="0"/>
        </c:dLbls>
        <c:marker val="1"/>
        <c:smooth val="0"/>
        <c:axId val="87875968"/>
        <c:axId val="87877888"/>
      </c:lineChart>
      <c:catAx>
        <c:axId val="8787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crossAx val="87877888"/>
        <c:crosses val="autoZero"/>
        <c:auto val="1"/>
        <c:lblAlgn val="ctr"/>
        <c:lblOffset val="100"/>
        <c:noMultiLvlLbl val="0"/>
      </c:catAx>
      <c:valAx>
        <c:axId val="87877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crossAx val="8787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ysClr val="windowText" lastClr="000000"/>
          </a:solidFill>
        </a:defRPr>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a:t>Dólares Americanos</a:t>
            </a:r>
          </a:p>
        </c:rich>
      </c:tx>
      <c:overlay val="0"/>
      <c:spPr>
        <a:noFill/>
        <a:ln>
          <a:noFill/>
        </a:ln>
        <a:effectLst/>
      </c:spPr>
    </c:title>
    <c:autoTitleDeleted val="0"/>
    <c:plotArea>
      <c:layout/>
      <c:lineChart>
        <c:grouping val="standard"/>
        <c:varyColors val="0"/>
        <c:ser>
          <c:idx val="0"/>
          <c:order val="0"/>
          <c:tx>
            <c:strRef>
              <c:f>'Tasas Desagregadas'!$B$27</c:f>
              <c:strCache>
                <c:ptCount val="1"/>
                <c:pt idx="0">
                  <c:v>Títulos con calificación inferior a A-</c:v>
                </c:pt>
              </c:strCache>
            </c:strRef>
          </c:tx>
          <c:spPr>
            <a:ln w="50800" cap="rnd">
              <a:solidFill>
                <a:schemeClr val="accent1">
                  <a:lumMod val="75000"/>
                </a:schemeClr>
              </a:solidFill>
              <a:round/>
            </a:ln>
            <a:effectLst/>
          </c:spPr>
          <c:marker>
            <c:symbol val="circle"/>
            <c:size val="5"/>
            <c:spPr>
              <a:solidFill>
                <a:schemeClr val="accent1"/>
              </a:solidFill>
              <a:ln w="9525">
                <a:solidFill>
                  <a:schemeClr val="accent1"/>
                </a:solidFill>
              </a:ln>
              <a:effectLst/>
            </c:spPr>
          </c:marker>
          <c:cat>
            <c:strRef>
              <c:f>'Tasas Desagregadas'!$F$25:$H$25</c:f>
              <c:strCache>
                <c:ptCount val="3"/>
                <c:pt idx="0">
                  <c:v>Menor a 2 años</c:v>
                </c:pt>
                <c:pt idx="1">
                  <c:v>Entre 2 y 5 años</c:v>
                </c:pt>
                <c:pt idx="2">
                  <c:v>Mayor a 5 años</c:v>
                </c:pt>
              </c:strCache>
            </c:strRef>
          </c:cat>
          <c:val>
            <c:numRef>
              <c:f>'Tasas Desagregadas'!$F$27:$H$27</c:f>
              <c:numCache>
                <c:formatCode>0.00%</c:formatCode>
                <c:ptCount val="3"/>
                <c:pt idx="0">
                  <c:v>6.2871844820876779E-2</c:v>
                </c:pt>
                <c:pt idx="1">
                  <c:v>8.5482896126559016E-2</c:v>
                </c:pt>
                <c:pt idx="2">
                  <c:v>8.3729183337150431E-2</c:v>
                </c:pt>
              </c:numCache>
            </c:numRef>
          </c:val>
          <c:smooth val="0"/>
        </c:ser>
        <c:ser>
          <c:idx val="1"/>
          <c:order val="1"/>
          <c:tx>
            <c:strRef>
              <c:f>'Tasas Desagregadas'!$B$28</c:f>
              <c:strCache>
                <c:ptCount val="1"/>
                <c:pt idx="0">
                  <c:v>Títulos con calificación A- o superior</c:v>
                </c:pt>
              </c:strCache>
            </c:strRef>
          </c:tx>
          <c:spPr>
            <a:ln w="50800" cap="rnd">
              <a:solidFill>
                <a:schemeClr val="accent2">
                  <a:lumMod val="75000"/>
                </a:schemeClr>
              </a:solidFill>
              <a:round/>
            </a:ln>
            <a:effectLst/>
          </c:spPr>
          <c:marker>
            <c:symbol val="circle"/>
            <c:size val="5"/>
            <c:spPr>
              <a:solidFill>
                <a:schemeClr val="accent2"/>
              </a:solidFill>
              <a:ln w="9525">
                <a:solidFill>
                  <a:schemeClr val="accent2"/>
                </a:solidFill>
              </a:ln>
              <a:effectLst/>
            </c:spPr>
          </c:marker>
          <c:cat>
            <c:strRef>
              <c:f>'Tasas Desagregadas'!$F$25:$H$25</c:f>
              <c:strCache>
                <c:ptCount val="3"/>
                <c:pt idx="0">
                  <c:v>Menor a 2 años</c:v>
                </c:pt>
                <c:pt idx="1">
                  <c:v>Entre 2 y 5 años</c:v>
                </c:pt>
                <c:pt idx="2">
                  <c:v>Mayor a 5 años</c:v>
                </c:pt>
              </c:strCache>
            </c:strRef>
          </c:cat>
          <c:val>
            <c:numRef>
              <c:f>'Tasas Desagregadas'!$F$28:$H$28</c:f>
              <c:numCache>
                <c:formatCode>0.00%</c:formatCode>
                <c:ptCount val="3"/>
                <c:pt idx="1">
                  <c:v>6.1940618109371404E-2</c:v>
                </c:pt>
                <c:pt idx="2">
                  <c:v>6.7928063767048727E-2</c:v>
                </c:pt>
              </c:numCache>
            </c:numRef>
          </c:val>
          <c:smooth val="0"/>
        </c:ser>
        <c:ser>
          <c:idx val="2"/>
          <c:order val="2"/>
          <c:tx>
            <c:strRef>
              <c:f>'Tasas Desagregadas'!$B$26</c:f>
              <c:strCache>
                <c:ptCount val="1"/>
                <c:pt idx="0">
                  <c:v>Títulos sin calificación</c:v>
                </c:pt>
              </c:strCache>
            </c:strRef>
          </c:tx>
          <c:spPr>
            <a:ln w="50800" cap="rnd">
              <a:solidFill>
                <a:schemeClr val="bg1">
                  <a:lumMod val="65000"/>
                </a:schemeClr>
              </a:solidFill>
              <a:round/>
            </a:ln>
            <a:effectLst/>
          </c:spPr>
          <c:marker>
            <c:symbol val="circle"/>
            <c:size val="5"/>
            <c:spPr>
              <a:solidFill>
                <a:schemeClr val="accent3"/>
              </a:solidFill>
              <a:ln w="9525">
                <a:solidFill>
                  <a:schemeClr val="accent3"/>
                </a:solidFill>
              </a:ln>
              <a:effectLst/>
            </c:spPr>
          </c:marker>
          <c:cat>
            <c:strRef>
              <c:f>'Tasas Desagregadas'!$F$25:$H$25</c:f>
              <c:strCache>
                <c:ptCount val="3"/>
                <c:pt idx="0">
                  <c:v>Menor a 2 años</c:v>
                </c:pt>
                <c:pt idx="1">
                  <c:v>Entre 2 y 5 años</c:v>
                </c:pt>
                <c:pt idx="2">
                  <c:v>Mayor a 5 años</c:v>
                </c:pt>
              </c:strCache>
            </c:strRef>
          </c:cat>
          <c:val>
            <c:numRef>
              <c:f>'Tasas Desagregadas'!$F$26:$H$26</c:f>
              <c:numCache>
                <c:formatCode>0.00%</c:formatCode>
                <c:ptCount val="3"/>
                <c:pt idx="1">
                  <c:v>9.5491013838701941E-2</c:v>
                </c:pt>
              </c:numCache>
            </c:numRef>
          </c:val>
          <c:smooth val="0"/>
        </c:ser>
        <c:ser>
          <c:idx val="3"/>
          <c:order val="3"/>
          <c:tx>
            <c:strRef>
              <c:f>'Tasas Desagregadas'!$B$29</c:f>
              <c:strCache>
                <c:ptCount val="1"/>
                <c:pt idx="0">
                  <c:v>Títulos públicos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'Tasas Desagregadas'!$F$25:$H$25</c:f>
              <c:strCache>
                <c:ptCount val="3"/>
                <c:pt idx="0">
                  <c:v>Menor a 2 años</c:v>
                </c:pt>
                <c:pt idx="1">
                  <c:v>Entre 2 y 5 años</c:v>
                </c:pt>
                <c:pt idx="2">
                  <c:v>Mayor a 5 años</c:v>
                </c:pt>
              </c:strCache>
            </c:strRef>
          </c:cat>
          <c:val>
            <c:numRef>
              <c:f>'Tasas Desagregadas'!$F$29:$H$29</c:f>
              <c:numCache>
                <c:formatCode>General</c:formatCode>
                <c:ptCount val="3"/>
              </c:numCache>
            </c:numRef>
          </c:val>
          <c:smooth val="0"/>
        </c:ser>
        <c:dLbls>
          <c:showLegendKey val="0"/>
          <c:showVal val="0"/>
          <c:showCatName val="0"/>
          <c:showSerName val="0"/>
          <c:showPercent val="0"/>
          <c:showBubbleSize val="0"/>
        </c:dLbls>
        <c:marker val="1"/>
        <c:smooth val="0"/>
        <c:axId val="90503808"/>
        <c:axId val="90503040"/>
      </c:lineChart>
      <c:catAx>
        <c:axId val="9050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crossAx val="90503040"/>
        <c:crosses val="autoZero"/>
        <c:auto val="1"/>
        <c:lblAlgn val="ctr"/>
        <c:lblOffset val="100"/>
        <c:noMultiLvlLbl val="0"/>
      </c:catAx>
      <c:valAx>
        <c:axId val="90503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S"/>
          </a:p>
        </c:txPr>
        <c:crossAx val="9050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ysClr val="windowText" lastClr="000000"/>
          </a:solidFill>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s-PY" sz="1800" b="1" dirty="0">
                <a:solidFill>
                  <a:sysClr val="windowText" lastClr="000000"/>
                </a:solidFill>
              </a:rPr>
              <a:t>Millones</a:t>
            </a:r>
            <a:r>
              <a:rPr lang="es-PY" sz="1800" b="1" baseline="0" dirty="0">
                <a:solidFill>
                  <a:sysClr val="windowText" lastClr="000000"/>
                </a:solidFill>
              </a:rPr>
              <a:t> de USD</a:t>
            </a:r>
            <a:endParaRPr lang="es-PY" sz="1800" b="1" dirty="0">
              <a:solidFill>
                <a:sysClr val="windowText" lastClr="000000"/>
              </a:solidFill>
            </a:endParaRP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0"/>
          <c:tx>
            <c:strRef>
              <c:f>DATOS!$A$148</c:f>
              <c:strCache>
                <c:ptCount val="1"/>
                <c:pt idx="0">
                  <c:v>Primario + Secundario</c:v>
                </c:pt>
              </c:strCache>
            </c:strRef>
          </c:tx>
          <c:spPr>
            <a:solidFill>
              <a:schemeClr val="accent2">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DATOS!$C$172:$D$172</c:f>
              <c:numCache>
                <c:formatCode>General</c:formatCode>
                <c:ptCount val="2"/>
                <c:pt idx="0">
                  <c:v>2015</c:v>
                </c:pt>
                <c:pt idx="1">
                  <c:v>2016</c:v>
                </c:pt>
              </c:numCache>
            </c:numRef>
          </c:cat>
          <c:val>
            <c:numRef>
              <c:f>DATOS!$C$174:$D$174</c:f>
              <c:numCache>
                <c:formatCode>_(* #,##0_);_(* \(#,##0\);_(* "-"_);_(@_)</c:formatCode>
                <c:ptCount val="2"/>
                <c:pt idx="0">
                  <c:v>96.8</c:v>
                </c:pt>
                <c:pt idx="1">
                  <c:v>61.33</c:v>
                </c:pt>
              </c:numCache>
            </c:numRef>
          </c:val>
        </c:ser>
        <c:dLbls>
          <c:showLegendKey val="0"/>
          <c:showVal val="1"/>
          <c:showCatName val="0"/>
          <c:showSerName val="0"/>
          <c:showPercent val="0"/>
          <c:showBubbleSize val="0"/>
        </c:dLbls>
        <c:gapWidth val="75"/>
        <c:shape val="box"/>
        <c:axId val="87798144"/>
        <c:axId val="87800832"/>
        <c:axId val="0"/>
      </c:bar3DChart>
      <c:catAx>
        <c:axId val="87798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7800832"/>
        <c:crosses val="autoZero"/>
        <c:auto val="1"/>
        <c:lblAlgn val="ctr"/>
        <c:lblOffset val="100"/>
        <c:noMultiLvlLbl val="0"/>
      </c:catAx>
      <c:valAx>
        <c:axId val="87800832"/>
        <c:scaling>
          <c:orientation val="minMax"/>
        </c:scaling>
        <c:delete val="1"/>
        <c:axPos val="l"/>
        <c:numFmt formatCode="_(* #,##0_);_(* \(#,##0\);_(* &quot;-&quot;_);_(@_)" sourceLinked="1"/>
        <c:majorTickMark val="none"/>
        <c:minorTickMark val="none"/>
        <c:tickLblPos val="nextTo"/>
        <c:crossAx val="8779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600" b="1">
                <a:solidFill>
                  <a:sysClr val="windowText" lastClr="000000"/>
                </a:solidFill>
              </a:rPr>
              <a:t>Miles de Millones</a:t>
            </a:r>
            <a:r>
              <a:rPr lang="es-PY" sz="1600" b="1" baseline="0">
                <a:solidFill>
                  <a:sysClr val="windowText" lastClr="000000"/>
                </a:solidFill>
              </a:rPr>
              <a:t> de Guaraníes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0"/>
          <c:tx>
            <c:strRef>
              <c:f>DATOS!$A$148</c:f>
              <c:strCache>
                <c:ptCount val="1"/>
                <c:pt idx="0">
                  <c:v>Primario + Secundario</c:v>
                </c:pt>
              </c:strCache>
            </c:strRef>
          </c:tx>
          <c:spPr>
            <a:solidFill>
              <a:srgbClr val="4F81BD">
                <a:lumMod val="75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DATOS!$C$172:$D$172</c:f>
              <c:numCache>
                <c:formatCode>General</c:formatCode>
                <c:ptCount val="2"/>
                <c:pt idx="0">
                  <c:v>2015</c:v>
                </c:pt>
                <c:pt idx="1">
                  <c:v>2016</c:v>
                </c:pt>
              </c:numCache>
            </c:numRef>
          </c:cat>
          <c:val>
            <c:numRef>
              <c:f>DATOS!$C$173:$D$173</c:f>
              <c:numCache>
                <c:formatCode>_(* #,##0_);_(* \(#,##0\);_(* "-"_);_(@_)</c:formatCode>
                <c:ptCount val="2"/>
                <c:pt idx="0">
                  <c:v>1193.4000000000001</c:v>
                </c:pt>
                <c:pt idx="1">
                  <c:v>1283.2429999999999</c:v>
                </c:pt>
              </c:numCache>
            </c:numRef>
          </c:val>
        </c:ser>
        <c:dLbls>
          <c:showLegendKey val="0"/>
          <c:showVal val="1"/>
          <c:showCatName val="0"/>
          <c:showSerName val="0"/>
          <c:showPercent val="0"/>
          <c:showBubbleSize val="0"/>
        </c:dLbls>
        <c:gapWidth val="75"/>
        <c:shape val="box"/>
        <c:axId val="84880000"/>
        <c:axId val="84911616"/>
        <c:axId val="0"/>
      </c:bar3DChart>
      <c:catAx>
        <c:axId val="84880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4911616"/>
        <c:crosses val="autoZero"/>
        <c:auto val="1"/>
        <c:lblAlgn val="ctr"/>
        <c:lblOffset val="100"/>
        <c:noMultiLvlLbl val="0"/>
      </c:catAx>
      <c:valAx>
        <c:axId val="84911616"/>
        <c:scaling>
          <c:orientation val="minMax"/>
          <c:min val="900"/>
        </c:scaling>
        <c:delete val="1"/>
        <c:axPos val="l"/>
        <c:numFmt formatCode="_(* #,##0_);_(* \(#,##0\);_(* &quot;-&quot;_);_(@_)" sourceLinked="1"/>
        <c:majorTickMark val="none"/>
        <c:minorTickMark val="none"/>
        <c:tickLblPos val="nextTo"/>
        <c:crossAx val="8488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'Comparativa Tasas'!$A$20</c:f>
              <c:strCache>
                <c:ptCount val="1"/>
                <c:pt idx="0">
                  <c:v>   CDA hasta 180 días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Tasas'!$H$20:$S$20</c:f>
              <c:numCache>
                <c:formatCode>0.00%</c:formatCode>
                <c:ptCount val="12"/>
                <c:pt idx="0">
                  <c:v>4.8600000000000004E-2</c:v>
                </c:pt>
                <c:pt idx="1">
                  <c:v>5.5399999999999998E-2</c:v>
                </c:pt>
                <c:pt idx="2">
                  <c:v>5.33E-2</c:v>
                </c:pt>
                <c:pt idx="3">
                  <c:v>4.8499999999999995E-2</c:v>
                </c:pt>
                <c:pt idx="4">
                  <c:v>4.9100000000000005E-2</c:v>
                </c:pt>
                <c:pt idx="5">
                  <c:v>5.1900000000000002E-2</c:v>
                </c:pt>
                <c:pt idx="6">
                  <c:v>5.2400000000000002E-2</c:v>
                </c:pt>
                <c:pt idx="7">
                  <c:v>4.82E-2</c:v>
                </c:pt>
                <c:pt idx="8">
                  <c:v>4.3099999999999999E-2</c:v>
                </c:pt>
                <c:pt idx="9">
                  <c:v>4.36E-2</c:v>
                </c:pt>
                <c:pt idx="10">
                  <c:v>3.6900000000000002E-2</c:v>
                </c:pt>
                <c:pt idx="11">
                  <c:v>4.6699999999999998E-2</c:v>
                </c:pt>
              </c:numCache>
            </c:numRef>
          </c:val>
          <c:smooth val="0"/>
        </c:ser>
        <c:ser>
          <c:idx val="1"/>
          <c:order val="1"/>
          <c:tx>
            <c:strRef>
              <c:f>'Comparativa Tasas'!$A$21</c:f>
              <c:strCache>
                <c:ptCount val="1"/>
                <c:pt idx="0">
                  <c:v>   C.D.A. &lt;= 365 días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Tasas'!$H$21:$S$21</c:f>
              <c:numCache>
                <c:formatCode>0.00%</c:formatCode>
                <c:ptCount val="12"/>
                <c:pt idx="0">
                  <c:v>6.9800000000000001E-2</c:v>
                </c:pt>
                <c:pt idx="1">
                  <c:v>6.8199999999999997E-2</c:v>
                </c:pt>
                <c:pt idx="2">
                  <c:v>7.4200000000000002E-2</c:v>
                </c:pt>
                <c:pt idx="3">
                  <c:v>7.85E-2</c:v>
                </c:pt>
                <c:pt idx="4">
                  <c:v>6.88E-2</c:v>
                </c:pt>
                <c:pt idx="5">
                  <c:v>6.5799999999999997E-2</c:v>
                </c:pt>
                <c:pt idx="6">
                  <c:v>7.0099999999999996E-2</c:v>
                </c:pt>
                <c:pt idx="7">
                  <c:v>6.25E-2</c:v>
                </c:pt>
                <c:pt idx="8">
                  <c:v>5.7800000000000004E-2</c:v>
                </c:pt>
                <c:pt idx="9">
                  <c:v>5.8799999999999998E-2</c:v>
                </c:pt>
                <c:pt idx="10">
                  <c:v>6.25E-2</c:v>
                </c:pt>
                <c:pt idx="11">
                  <c:v>5.7699999999999994E-2</c:v>
                </c:pt>
              </c:numCache>
            </c:numRef>
          </c:val>
          <c:smooth val="0"/>
        </c:ser>
        <c:ser>
          <c:idx val="2"/>
          <c:order val="2"/>
          <c:tx>
            <c:strRef>
              <c:f>'Comparativa Tasas'!$A$62</c:f>
              <c:strCache>
                <c:ptCount val="1"/>
                <c:pt idx="0">
                  <c:v>Bolsa. Menor a 2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Tasas'!$H$62:$S$62</c:f>
              <c:numCache>
                <c:formatCode>0.00%</c:formatCode>
                <c:ptCount val="12"/>
                <c:pt idx="0">
                  <c:v>0.12475078202007926</c:v>
                </c:pt>
                <c:pt idx="1">
                  <c:v>0.1</c:v>
                </c:pt>
                <c:pt idx="2">
                  <c:v>0.12219956682800336</c:v>
                </c:pt>
                <c:pt idx="3">
                  <c:v>0.1</c:v>
                </c:pt>
                <c:pt idx="5">
                  <c:v>0.11981054978443144</c:v>
                </c:pt>
                <c:pt idx="6">
                  <c:v>0.11625000000000001</c:v>
                </c:pt>
                <c:pt idx="7">
                  <c:v>0.11</c:v>
                </c:pt>
                <c:pt idx="8">
                  <c:v>0.11740826861534336</c:v>
                </c:pt>
                <c:pt idx="9">
                  <c:v>0.11812524503294161</c:v>
                </c:pt>
                <c:pt idx="10">
                  <c:v>0.11</c:v>
                </c:pt>
                <c:pt idx="11">
                  <c:v>0.116340659604539</c:v>
                </c:pt>
              </c:numCache>
            </c:numRef>
          </c:val>
          <c:smooth val="0"/>
        </c:ser>
        <c:dLbls>
          <c:showLegendKey val="0"/>
          <c:showVal val="0"/>
          <c:showCatName val="0"/>
          <c:showSerName val="0"/>
          <c:showPercent val="0"/>
          <c:showBubbleSize val="0"/>
        </c:dLbls>
        <c:marker val="1"/>
        <c:smooth val="0"/>
        <c:axId val="90807296"/>
        <c:axId val="90833664"/>
      </c:lineChart>
      <c:dateAx>
        <c:axId val="90807296"/>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833664"/>
        <c:crosses val="autoZero"/>
        <c:auto val="1"/>
        <c:lblOffset val="100"/>
        <c:baseTimeUnit val="months"/>
      </c:dateAx>
      <c:valAx>
        <c:axId val="908336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80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DATOS!$H$11</c:f>
              <c:strCache>
                <c:ptCount val="1"/>
                <c:pt idx="0">
                  <c:v>Primario</c:v>
                </c:pt>
              </c:strCache>
            </c:strRef>
          </c:tx>
          <c:spPr>
            <a:solidFill>
              <a:srgbClr val="4F81BD">
                <a:lumMod val="75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DATOS!$I$10:$M$10</c:f>
              <c:numCache>
                <c:formatCode>General</c:formatCode>
                <c:ptCount val="5"/>
                <c:pt idx="0">
                  <c:v>2012</c:v>
                </c:pt>
                <c:pt idx="1">
                  <c:v>2013</c:v>
                </c:pt>
                <c:pt idx="2">
                  <c:v>2014</c:v>
                </c:pt>
                <c:pt idx="3">
                  <c:v>2015</c:v>
                </c:pt>
                <c:pt idx="4">
                  <c:v>2016</c:v>
                </c:pt>
              </c:numCache>
            </c:numRef>
          </c:cat>
          <c:val>
            <c:numRef>
              <c:f>DATOS!$I$11:$M$11</c:f>
              <c:numCache>
                <c:formatCode>0%</c:formatCode>
                <c:ptCount val="5"/>
                <c:pt idx="0">
                  <c:v>0.8530761124723405</c:v>
                </c:pt>
                <c:pt idx="1">
                  <c:v>0.77026172151317041</c:v>
                </c:pt>
                <c:pt idx="2">
                  <c:v>0.67876874892340466</c:v>
                </c:pt>
                <c:pt idx="3">
                  <c:v>0.62565343383814409</c:v>
                </c:pt>
                <c:pt idx="4">
                  <c:v>0.4838614767601</c:v>
                </c:pt>
              </c:numCache>
            </c:numRef>
          </c:val>
        </c:ser>
        <c:ser>
          <c:idx val="1"/>
          <c:order val="1"/>
          <c:tx>
            <c:strRef>
              <c:f>DATOS!$H$12</c:f>
              <c:strCache>
                <c:ptCount val="1"/>
                <c:pt idx="0">
                  <c:v>Secundario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DATOS!$I$10:$M$10</c:f>
              <c:numCache>
                <c:formatCode>General</c:formatCode>
                <c:ptCount val="5"/>
                <c:pt idx="0">
                  <c:v>2012</c:v>
                </c:pt>
                <c:pt idx="1">
                  <c:v>2013</c:v>
                </c:pt>
                <c:pt idx="2">
                  <c:v>2014</c:v>
                </c:pt>
                <c:pt idx="3">
                  <c:v>2015</c:v>
                </c:pt>
                <c:pt idx="4">
                  <c:v>2016</c:v>
                </c:pt>
              </c:numCache>
            </c:numRef>
          </c:cat>
          <c:val>
            <c:numRef>
              <c:f>DATOS!$I$12:$M$12</c:f>
              <c:numCache>
                <c:formatCode>0%</c:formatCode>
                <c:ptCount val="5"/>
                <c:pt idx="0">
                  <c:v>0.14692388752765945</c:v>
                </c:pt>
                <c:pt idx="1">
                  <c:v>0.22973827848682962</c:v>
                </c:pt>
                <c:pt idx="2">
                  <c:v>0.32123125107659534</c:v>
                </c:pt>
                <c:pt idx="3">
                  <c:v>0.37434656616185596</c:v>
                </c:pt>
                <c:pt idx="4">
                  <c:v>0.51613852262934556</c:v>
                </c:pt>
              </c:numCache>
            </c:numRef>
          </c:val>
        </c:ser>
        <c:dLbls>
          <c:showLegendKey val="0"/>
          <c:showVal val="1"/>
          <c:showCatName val="0"/>
          <c:showSerName val="0"/>
          <c:showPercent val="0"/>
          <c:showBubbleSize val="0"/>
        </c:dLbls>
        <c:gapWidth val="75"/>
        <c:shape val="box"/>
        <c:axId val="40482688"/>
        <c:axId val="40484224"/>
        <c:axId val="0"/>
      </c:bar3DChart>
      <c:catAx>
        <c:axId val="40482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40484224"/>
        <c:crosses val="autoZero"/>
        <c:auto val="1"/>
        <c:lblAlgn val="ctr"/>
        <c:lblOffset val="100"/>
        <c:noMultiLvlLbl val="0"/>
      </c:catAx>
      <c:valAx>
        <c:axId val="40484224"/>
        <c:scaling>
          <c:orientation val="minMax"/>
        </c:scaling>
        <c:delete val="1"/>
        <c:axPos val="l"/>
        <c:numFmt formatCode="0%" sourceLinked="1"/>
        <c:majorTickMark val="none"/>
        <c:minorTickMark val="none"/>
        <c:tickLblPos val="nextTo"/>
        <c:crossAx val="40482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57801936235772E-2"/>
          <c:y val="1.8946832704862859E-2"/>
          <c:w val="0.92849138065953019"/>
          <c:h val="0.82499044223844409"/>
        </c:manualLayout>
      </c:layout>
      <c:lineChart>
        <c:grouping val="standard"/>
        <c:varyColors val="0"/>
        <c:ser>
          <c:idx val="0"/>
          <c:order val="0"/>
          <c:tx>
            <c:strRef>
              <c:f>'Comparativa Tasas'!$A$22</c:f>
              <c:strCache>
                <c:ptCount val="1"/>
                <c:pt idx="0">
                  <c:v>   CDA &gt; 365 días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Tasas'!$B$22:$S$22</c:f>
              <c:numCache>
                <c:formatCode>0.00%</c:formatCode>
                <c:ptCount val="12"/>
                <c:pt idx="0">
                  <c:v>0.10400000000000001</c:v>
                </c:pt>
                <c:pt idx="1">
                  <c:v>0.1026</c:v>
                </c:pt>
                <c:pt idx="2">
                  <c:v>0.10310000000000001</c:v>
                </c:pt>
                <c:pt idx="3">
                  <c:v>0.1067</c:v>
                </c:pt>
                <c:pt idx="4">
                  <c:v>0.1033</c:v>
                </c:pt>
                <c:pt idx="5">
                  <c:v>0.10210000000000001</c:v>
                </c:pt>
                <c:pt idx="6">
                  <c:v>9.8800000000000013E-2</c:v>
                </c:pt>
                <c:pt idx="7">
                  <c:v>9.4100000000000003E-2</c:v>
                </c:pt>
                <c:pt idx="8">
                  <c:v>9.5399999999999985E-2</c:v>
                </c:pt>
                <c:pt idx="9">
                  <c:v>9.4E-2</c:v>
                </c:pt>
                <c:pt idx="10">
                  <c:v>9.4100000000000003E-2</c:v>
                </c:pt>
                <c:pt idx="11">
                  <c:v>8.7499999999999994E-2</c:v>
                </c:pt>
              </c:numCache>
            </c:numRef>
          </c:val>
          <c:smooth val="0"/>
        </c:ser>
        <c:ser>
          <c:idx val="1"/>
          <c:order val="1"/>
          <c:tx>
            <c:strRef>
              <c:f>'Comparativa Tasas'!$A$63</c:f>
              <c:strCache>
                <c:ptCount val="1"/>
                <c:pt idx="0">
                  <c:v>Bolsa. Entre 2 y 5 años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Tasas'!$B$63:$S$63</c:f>
              <c:numCache>
                <c:formatCode>0.00%</c:formatCode>
                <c:ptCount val="12"/>
                <c:pt idx="0">
                  <c:v>0.13848263264029334</c:v>
                </c:pt>
                <c:pt idx="1">
                  <c:v>0.12155904119362686</c:v>
                </c:pt>
                <c:pt idx="2">
                  <c:v>0.11702750626386282</c:v>
                </c:pt>
                <c:pt idx="3">
                  <c:v>0.13825700877576777</c:v>
                </c:pt>
                <c:pt idx="4">
                  <c:v>0.11051493749647211</c:v>
                </c:pt>
                <c:pt idx="5">
                  <c:v>0.12769538040994391</c:v>
                </c:pt>
                <c:pt idx="6">
                  <c:v>0.12007727455161082</c:v>
                </c:pt>
                <c:pt idx="7">
                  <c:v>0.1157430682696909</c:v>
                </c:pt>
                <c:pt idx="8">
                  <c:v>0.13446457922091481</c:v>
                </c:pt>
                <c:pt idx="9">
                  <c:v>0.12531792225448762</c:v>
                </c:pt>
                <c:pt idx="10">
                  <c:v>0.12360488222628051</c:v>
                </c:pt>
                <c:pt idx="11">
                  <c:v>0.12313551539041312</c:v>
                </c:pt>
              </c:numCache>
            </c:numRef>
          </c:val>
          <c:smooth val="0"/>
        </c:ser>
        <c:ser>
          <c:idx val="2"/>
          <c:order val="2"/>
          <c:tx>
            <c:strRef>
              <c:f>'Comparativa Tasas'!$A$64</c:f>
              <c:strCache>
                <c:ptCount val="1"/>
                <c:pt idx="0">
                  <c:v>Bolsa. Mayor a 5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Tasas'!$B$64:$S$64</c:f>
              <c:numCache>
                <c:formatCode>0.00%</c:formatCode>
                <c:ptCount val="12"/>
                <c:pt idx="0">
                  <c:v>0.14203063014936876</c:v>
                </c:pt>
                <c:pt idx="1">
                  <c:v>0.10164974155113528</c:v>
                </c:pt>
                <c:pt idx="2">
                  <c:v>0.11614944875951315</c:v>
                </c:pt>
                <c:pt idx="3">
                  <c:v>0.12930727423567004</c:v>
                </c:pt>
                <c:pt idx="4">
                  <c:v>9.8764810250086543E-2</c:v>
                </c:pt>
                <c:pt idx="5">
                  <c:v>0.12082187650109738</c:v>
                </c:pt>
                <c:pt idx="6">
                  <c:v>0.10656888087492181</c:v>
                </c:pt>
                <c:pt idx="7">
                  <c:v>6.743905306316049E-2</c:v>
                </c:pt>
                <c:pt idx="8">
                  <c:v>0.11802330651709698</c:v>
                </c:pt>
                <c:pt idx="9">
                  <c:v>0.11924057297088475</c:v>
                </c:pt>
                <c:pt idx="10">
                  <c:v>0.10765151782340436</c:v>
                </c:pt>
                <c:pt idx="11">
                  <c:v>7.2208603544046415E-2</c:v>
                </c:pt>
              </c:numCache>
            </c:numRef>
          </c:val>
          <c:smooth val="0"/>
        </c:ser>
        <c:dLbls>
          <c:showLegendKey val="0"/>
          <c:showVal val="0"/>
          <c:showCatName val="0"/>
          <c:showSerName val="0"/>
          <c:showPercent val="0"/>
          <c:showBubbleSize val="0"/>
        </c:dLbls>
        <c:marker val="1"/>
        <c:smooth val="0"/>
        <c:axId val="90878336"/>
        <c:axId val="90879872"/>
      </c:lineChart>
      <c:dateAx>
        <c:axId val="90878336"/>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879872"/>
        <c:crosses val="autoZero"/>
        <c:auto val="1"/>
        <c:lblOffset val="100"/>
        <c:baseTimeUnit val="months"/>
      </c:dateAx>
      <c:valAx>
        <c:axId val="90879872"/>
        <c:scaling>
          <c:orientation val="minMax"/>
          <c:min val="6.000000000000001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87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25590551181108E-2"/>
          <c:y val="5.3321620279755108E-2"/>
          <c:w val="0.86608552055993004"/>
          <c:h val="0.65337416156313799"/>
        </c:manualLayout>
      </c:layout>
      <c:lineChart>
        <c:grouping val="standard"/>
        <c:varyColors val="0"/>
        <c:ser>
          <c:idx val="0"/>
          <c:order val="0"/>
          <c:tx>
            <c:strRef>
              <c:f>'Comparativa Tasas'!$A$28</c:f>
              <c:strCache>
                <c:ptCount val="1"/>
                <c:pt idx="0">
                  <c:v>   CDA hasta 180 días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Tasas'!$B$28:$S$28</c:f>
              <c:numCache>
                <c:formatCode>0.00%</c:formatCode>
                <c:ptCount val="12"/>
                <c:pt idx="0">
                  <c:v>1.61E-2</c:v>
                </c:pt>
                <c:pt idx="1">
                  <c:v>2.3599999999999999E-2</c:v>
                </c:pt>
                <c:pt idx="2">
                  <c:v>1.1599999999999999E-2</c:v>
                </c:pt>
                <c:pt idx="3">
                  <c:v>2.1099999999999997E-2</c:v>
                </c:pt>
                <c:pt idx="4">
                  <c:v>1.6299999999999999E-2</c:v>
                </c:pt>
                <c:pt idx="5">
                  <c:v>1.4999999999999999E-2</c:v>
                </c:pt>
                <c:pt idx="6">
                  <c:v>1.4199999999999999E-2</c:v>
                </c:pt>
                <c:pt idx="7">
                  <c:v>1.1699999999999999E-2</c:v>
                </c:pt>
                <c:pt idx="8">
                  <c:v>8.8999999999999999E-3</c:v>
                </c:pt>
                <c:pt idx="9">
                  <c:v>1.21E-2</c:v>
                </c:pt>
                <c:pt idx="10">
                  <c:v>6.9999999999999993E-3</c:v>
                </c:pt>
                <c:pt idx="11">
                  <c:v>9.7000000000000003E-3</c:v>
                </c:pt>
              </c:numCache>
            </c:numRef>
          </c:val>
          <c:smooth val="0"/>
        </c:ser>
        <c:ser>
          <c:idx val="1"/>
          <c:order val="1"/>
          <c:tx>
            <c:strRef>
              <c:f>'Comparativa Tasas'!$A$29</c:f>
              <c:strCache>
                <c:ptCount val="1"/>
                <c:pt idx="0">
                  <c:v>   CDA &lt;= 365 días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Tasas'!$B$29:$S$29</c:f>
              <c:numCache>
                <c:formatCode>0.00%</c:formatCode>
                <c:ptCount val="12"/>
                <c:pt idx="0">
                  <c:v>3.3300000000000003E-2</c:v>
                </c:pt>
                <c:pt idx="1">
                  <c:v>3.5499999999999997E-2</c:v>
                </c:pt>
                <c:pt idx="2">
                  <c:v>2.86E-2</c:v>
                </c:pt>
                <c:pt idx="3">
                  <c:v>2.9300000000000003E-2</c:v>
                </c:pt>
                <c:pt idx="4">
                  <c:v>3.5400000000000001E-2</c:v>
                </c:pt>
                <c:pt idx="5">
                  <c:v>3.39E-2</c:v>
                </c:pt>
                <c:pt idx="6">
                  <c:v>3.0200000000000001E-2</c:v>
                </c:pt>
                <c:pt idx="7">
                  <c:v>2.41E-2</c:v>
                </c:pt>
                <c:pt idx="8">
                  <c:v>1.7399999999999999E-2</c:v>
                </c:pt>
                <c:pt idx="9">
                  <c:v>1.5800000000000002E-2</c:v>
                </c:pt>
                <c:pt idx="10">
                  <c:v>3.2799999999999996E-2</c:v>
                </c:pt>
                <c:pt idx="11">
                  <c:v>3.15E-2</c:v>
                </c:pt>
              </c:numCache>
            </c:numRef>
          </c:val>
          <c:smooth val="0"/>
        </c:ser>
        <c:ser>
          <c:idx val="2"/>
          <c:order val="2"/>
          <c:tx>
            <c:strRef>
              <c:f>'Comparativa Tasas'!$A$68</c:f>
              <c:strCache>
                <c:ptCount val="1"/>
                <c:pt idx="0">
                  <c:v>Bolsa. Menor a 2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Tasas'!$B$68:$S$68</c:f>
              <c:numCache>
                <c:formatCode>0.00%</c:formatCode>
                <c:ptCount val="12"/>
                <c:pt idx="1">
                  <c:v>6.1167726363926284E-2</c:v>
                </c:pt>
                <c:pt idx="2">
                  <c:v>6.6250321448184199E-2</c:v>
                </c:pt>
                <c:pt idx="3">
                  <c:v>6.4610035455197848E-2</c:v>
                </c:pt>
                <c:pt idx="4">
                  <c:v>6.0583191188226207E-2</c:v>
                </c:pt>
                <c:pt idx="5">
                  <c:v>0.06</c:v>
                </c:pt>
                <c:pt idx="6">
                  <c:v>6.1652043056174291E-2</c:v>
                </c:pt>
                <c:pt idx="7">
                  <c:v>6.3637987421698766E-2</c:v>
                </c:pt>
                <c:pt idx="8">
                  <c:v>0.06</c:v>
                </c:pt>
                <c:pt idx="9">
                  <c:v>6.4721013498090757E-2</c:v>
                </c:pt>
                <c:pt idx="10">
                  <c:v>6.6613023001955013E-2</c:v>
                </c:pt>
              </c:numCache>
            </c:numRef>
          </c:val>
          <c:smooth val="0"/>
        </c:ser>
        <c:dLbls>
          <c:showLegendKey val="0"/>
          <c:showVal val="0"/>
          <c:showCatName val="0"/>
          <c:showSerName val="0"/>
          <c:showPercent val="0"/>
          <c:showBubbleSize val="0"/>
        </c:dLbls>
        <c:marker val="1"/>
        <c:smooth val="0"/>
        <c:axId val="90550656"/>
        <c:axId val="90552192"/>
      </c:lineChart>
      <c:dateAx>
        <c:axId val="90550656"/>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552192"/>
        <c:crosses val="autoZero"/>
        <c:auto val="1"/>
        <c:lblOffset val="100"/>
        <c:baseTimeUnit val="months"/>
      </c:dateAx>
      <c:valAx>
        <c:axId val="905521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55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'Comparativa Tasas'!$A$30</c:f>
              <c:strCache>
                <c:ptCount val="1"/>
                <c:pt idx="0">
                  <c:v>   CDA &gt; 365 días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Tasas'!$B$30:$S$30</c:f>
              <c:numCache>
                <c:formatCode>0.00%</c:formatCode>
                <c:ptCount val="12"/>
                <c:pt idx="0">
                  <c:v>5.4100000000000002E-2</c:v>
                </c:pt>
                <c:pt idx="1">
                  <c:v>5.2900000000000003E-2</c:v>
                </c:pt>
                <c:pt idx="2">
                  <c:v>4.8899999999999999E-2</c:v>
                </c:pt>
                <c:pt idx="3">
                  <c:v>5.21E-2</c:v>
                </c:pt>
                <c:pt idx="4">
                  <c:v>5.6600000000000004E-2</c:v>
                </c:pt>
                <c:pt idx="5">
                  <c:v>5.1399999999999994E-2</c:v>
                </c:pt>
                <c:pt idx="6">
                  <c:v>4.9200000000000001E-2</c:v>
                </c:pt>
                <c:pt idx="7">
                  <c:v>4.4800000000000006E-2</c:v>
                </c:pt>
                <c:pt idx="8">
                  <c:v>4.4400000000000002E-2</c:v>
                </c:pt>
                <c:pt idx="9">
                  <c:v>4.82E-2</c:v>
                </c:pt>
                <c:pt idx="10">
                  <c:v>4.4000000000000004E-2</c:v>
                </c:pt>
                <c:pt idx="11">
                  <c:v>4.1500000000000002E-2</c:v>
                </c:pt>
              </c:numCache>
            </c:numRef>
          </c:val>
          <c:smooth val="0"/>
        </c:ser>
        <c:ser>
          <c:idx val="1"/>
          <c:order val="1"/>
          <c:tx>
            <c:strRef>
              <c:f>'Comparativa Tasas'!$A$69</c:f>
              <c:strCache>
                <c:ptCount val="1"/>
                <c:pt idx="0">
                  <c:v>Bolsa. Entre 2 y 5 años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Tasas'!$B$69:$S$69</c:f>
              <c:numCache>
                <c:formatCode>0.00%</c:formatCode>
                <c:ptCount val="12"/>
                <c:pt idx="0">
                  <c:v>7.625683153253747E-2</c:v>
                </c:pt>
                <c:pt idx="1">
                  <c:v>7.4408399140001108E-2</c:v>
                </c:pt>
                <c:pt idx="2">
                  <c:v>6.8969187369294555E-2</c:v>
                </c:pt>
                <c:pt idx="3">
                  <c:v>7.5168567357793134E-2</c:v>
                </c:pt>
                <c:pt idx="4">
                  <c:v>6.39862240067052E-2</c:v>
                </c:pt>
                <c:pt idx="5">
                  <c:v>7.446380236461865E-2</c:v>
                </c:pt>
                <c:pt idx="6">
                  <c:v>8.7665173983925038E-2</c:v>
                </c:pt>
                <c:pt idx="7">
                  <c:v>7.9497247586496692E-2</c:v>
                </c:pt>
                <c:pt idx="8">
                  <c:v>8.2409169426379533E-2</c:v>
                </c:pt>
                <c:pt idx="9">
                  <c:v>7.4028695280906887E-2</c:v>
                </c:pt>
                <c:pt idx="10">
                  <c:v>7.2358987563224314E-2</c:v>
                </c:pt>
                <c:pt idx="11">
                  <c:v>8.5730877911049025E-2</c:v>
                </c:pt>
              </c:numCache>
            </c:numRef>
          </c:val>
          <c:smooth val="0"/>
        </c:ser>
        <c:ser>
          <c:idx val="2"/>
          <c:order val="2"/>
          <c:tx>
            <c:strRef>
              <c:f>'Comparativa Tasas'!$A$70</c:f>
              <c:strCache>
                <c:ptCount val="1"/>
                <c:pt idx="0">
                  <c:v>Bolsa. Mayor a 5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Tasas'!$B$70:$S$70</c:f>
              <c:numCache>
                <c:formatCode>0.00%</c:formatCode>
                <c:ptCount val="12"/>
                <c:pt idx="0">
                  <c:v>7.7822411680430401E-2</c:v>
                </c:pt>
                <c:pt idx="1">
                  <c:v>7.3883718302750354E-2</c:v>
                </c:pt>
                <c:pt idx="2">
                  <c:v>6.4639597783813077E-2</c:v>
                </c:pt>
                <c:pt idx="3">
                  <c:v>6.9321540628554029E-2</c:v>
                </c:pt>
                <c:pt idx="4">
                  <c:v>6.8786243282884463E-2</c:v>
                </c:pt>
                <c:pt idx="5">
                  <c:v>6.8653919259460142E-2</c:v>
                </c:pt>
                <c:pt idx="6">
                  <c:v>6.8580753452960691E-2</c:v>
                </c:pt>
                <c:pt idx="7">
                  <c:v>6.9840930004978471E-2</c:v>
                </c:pt>
                <c:pt idx="8">
                  <c:v>6.8468134704349468E-2</c:v>
                </c:pt>
                <c:pt idx="9">
                  <c:v>6.6723595615640632E-2</c:v>
                </c:pt>
                <c:pt idx="10">
                  <c:v>6.9849638523101956E-2</c:v>
                </c:pt>
                <c:pt idx="11">
                  <c:v>7.4105094976903929E-2</c:v>
                </c:pt>
              </c:numCache>
            </c:numRef>
          </c:val>
          <c:smooth val="0"/>
        </c:ser>
        <c:dLbls>
          <c:showLegendKey val="0"/>
          <c:showVal val="0"/>
          <c:showCatName val="0"/>
          <c:showSerName val="0"/>
          <c:showPercent val="0"/>
          <c:showBubbleSize val="0"/>
        </c:dLbls>
        <c:marker val="1"/>
        <c:smooth val="0"/>
        <c:axId val="90612096"/>
        <c:axId val="90613632"/>
      </c:lineChart>
      <c:dateAx>
        <c:axId val="90612096"/>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613632"/>
        <c:crosses val="autoZero"/>
        <c:auto val="1"/>
        <c:lblOffset val="100"/>
        <c:baseTimeUnit val="months"/>
      </c:dateAx>
      <c:valAx>
        <c:axId val="90613632"/>
        <c:scaling>
          <c:orientation val="minMax"/>
          <c:min val="4.0000000000000008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61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'Comparativa Tasas'!$A$6</c:f>
              <c:strCache>
                <c:ptCount val="1"/>
                <c:pt idx="0">
                  <c:v>   Préstamo Comercial &gt; 1 año</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Tasas'!$B$6:$S$6</c:f>
              <c:numCache>
                <c:formatCode>0.00%</c:formatCode>
                <c:ptCount val="12"/>
                <c:pt idx="0">
                  <c:v>0.1893</c:v>
                </c:pt>
                <c:pt idx="1">
                  <c:v>0.19339999999999999</c:v>
                </c:pt>
                <c:pt idx="2">
                  <c:v>0.17949999999999999</c:v>
                </c:pt>
                <c:pt idx="3">
                  <c:v>0.1963</c:v>
                </c:pt>
                <c:pt idx="4">
                  <c:v>0.17739999999999997</c:v>
                </c:pt>
                <c:pt idx="5">
                  <c:v>0.17550000000000002</c:v>
                </c:pt>
                <c:pt idx="6">
                  <c:v>0.17910000000000001</c:v>
                </c:pt>
                <c:pt idx="7">
                  <c:v>0.15679999999999999</c:v>
                </c:pt>
                <c:pt idx="8">
                  <c:v>0.1706</c:v>
                </c:pt>
                <c:pt idx="9">
                  <c:v>0.17499999999999999</c:v>
                </c:pt>
                <c:pt idx="10">
                  <c:v>0.17230000000000001</c:v>
                </c:pt>
                <c:pt idx="11">
                  <c:v>0.15410000000000001</c:v>
                </c:pt>
              </c:numCache>
            </c:numRef>
          </c:val>
          <c:smooth val="0"/>
        </c:ser>
        <c:ser>
          <c:idx val="1"/>
          <c:order val="1"/>
          <c:tx>
            <c:strRef>
              <c:f>'Comparativa Tasas'!$A$8</c:f>
              <c:strCache>
                <c:ptCount val="1"/>
                <c:pt idx="0">
                  <c:v>   Préstamos de Desarrollo &gt; 1 año </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Tasas'!$B$8:$S$8</c:f>
              <c:numCache>
                <c:formatCode>0.00%</c:formatCode>
                <c:ptCount val="12"/>
                <c:pt idx="0">
                  <c:v>0.1376</c:v>
                </c:pt>
                <c:pt idx="1">
                  <c:v>0.14510000000000001</c:v>
                </c:pt>
                <c:pt idx="2">
                  <c:v>0.13400000000000001</c:v>
                </c:pt>
                <c:pt idx="3">
                  <c:v>0.115</c:v>
                </c:pt>
                <c:pt idx="4">
                  <c:v>0.11609999999999999</c:v>
                </c:pt>
                <c:pt idx="5">
                  <c:v>0.1295</c:v>
                </c:pt>
                <c:pt idx="6">
                  <c:v>0.1275</c:v>
                </c:pt>
                <c:pt idx="7">
                  <c:v>0.1278</c:v>
                </c:pt>
                <c:pt idx="8">
                  <c:v>0.13150000000000001</c:v>
                </c:pt>
                <c:pt idx="9">
                  <c:v>0.1232</c:v>
                </c:pt>
                <c:pt idx="10">
                  <c:v>0.1109</c:v>
                </c:pt>
                <c:pt idx="11">
                  <c:v>0.12210000000000001</c:v>
                </c:pt>
              </c:numCache>
            </c:numRef>
          </c:val>
          <c:smooth val="0"/>
        </c:ser>
        <c:ser>
          <c:idx val="2"/>
          <c:order val="2"/>
          <c:tx>
            <c:strRef>
              <c:f>'Comparativa Tasas'!$A$62</c:f>
              <c:strCache>
                <c:ptCount val="1"/>
                <c:pt idx="0">
                  <c:v>Bolsa. Menor a 2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Tasas'!$B$62:$S$62</c:f>
              <c:numCache>
                <c:formatCode>0.00%</c:formatCode>
                <c:ptCount val="12"/>
                <c:pt idx="0">
                  <c:v>0.12475078202007926</c:v>
                </c:pt>
                <c:pt idx="1">
                  <c:v>0.1</c:v>
                </c:pt>
                <c:pt idx="2">
                  <c:v>0.12219956682800336</c:v>
                </c:pt>
                <c:pt idx="3">
                  <c:v>0.1</c:v>
                </c:pt>
                <c:pt idx="5">
                  <c:v>0.11981054978443144</c:v>
                </c:pt>
                <c:pt idx="6">
                  <c:v>0.11625000000000001</c:v>
                </c:pt>
                <c:pt idx="7">
                  <c:v>0.11</c:v>
                </c:pt>
                <c:pt idx="8">
                  <c:v>0.11740826861534336</c:v>
                </c:pt>
                <c:pt idx="9">
                  <c:v>0.11812524503294161</c:v>
                </c:pt>
                <c:pt idx="10">
                  <c:v>0.11</c:v>
                </c:pt>
                <c:pt idx="11">
                  <c:v>0.116340659604539</c:v>
                </c:pt>
              </c:numCache>
            </c:numRef>
          </c:val>
          <c:smooth val="0"/>
        </c:ser>
        <c:dLbls>
          <c:dLblPos val="t"/>
          <c:showLegendKey val="0"/>
          <c:showVal val="1"/>
          <c:showCatName val="0"/>
          <c:showSerName val="0"/>
          <c:showPercent val="0"/>
          <c:showBubbleSize val="0"/>
        </c:dLbls>
        <c:marker val="1"/>
        <c:smooth val="0"/>
        <c:axId val="90657920"/>
        <c:axId val="90659456"/>
      </c:lineChart>
      <c:dateAx>
        <c:axId val="90657920"/>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659456"/>
        <c:crosses val="autoZero"/>
        <c:auto val="1"/>
        <c:lblOffset val="100"/>
        <c:baseTimeUnit val="months"/>
      </c:dateAx>
      <c:valAx>
        <c:axId val="90659456"/>
        <c:scaling>
          <c:orientation val="minMax"/>
          <c:min val="9.0000000000000024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65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'Comparativa Tasas'!$A$12</c:f>
              <c:strCache>
                <c:ptCount val="1"/>
                <c:pt idx="0">
                  <c:v>   Préstamo Comercial &gt; 1 año</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Tasas'!$B$12:$S$12</c:f>
              <c:numCache>
                <c:formatCode>0.00%</c:formatCode>
                <c:ptCount val="12"/>
                <c:pt idx="0">
                  <c:v>0.10310000000000001</c:v>
                </c:pt>
                <c:pt idx="1">
                  <c:v>9.64E-2</c:v>
                </c:pt>
                <c:pt idx="2">
                  <c:v>0.1013</c:v>
                </c:pt>
                <c:pt idx="3">
                  <c:v>0.1023</c:v>
                </c:pt>
                <c:pt idx="4">
                  <c:v>0.1013</c:v>
                </c:pt>
                <c:pt idx="5">
                  <c:v>9.9399999999999988E-2</c:v>
                </c:pt>
                <c:pt idx="6">
                  <c:v>9.8299999999999998E-2</c:v>
                </c:pt>
                <c:pt idx="7">
                  <c:v>0.1079</c:v>
                </c:pt>
                <c:pt idx="8">
                  <c:v>9.2799999999999994E-2</c:v>
                </c:pt>
                <c:pt idx="9">
                  <c:v>9.1200000000000003E-2</c:v>
                </c:pt>
                <c:pt idx="10">
                  <c:v>9.1999999999999998E-2</c:v>
                </c:pt>
                <c:pt idx="11">
                  <c:v>8.3400000000000002E-2</c:v>
                </c:pt>
              </c:numCache>
            </c:numRef>
          </c:val>
          <c:smooth val="0"/>
        </c:ser>
        <c:ser>
          <c:idx val="1"/>
          <c:order val="1"/>
          <c:tx>
            <c:strRef>
              <c:f>'Comparativa Tasas'!$A$14</c:f>
              <c:strCache>
                <c:ptCount val="1"/>
                <c:pt idx="0">
                  <c:v>   Préstamos de Desarrollo &gt; 1 año </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dLbl>
              <c:idx val="6"/>
              <c:dLblPos val="t"/>
              <c:showLegendKey val="0"/>
              <c:showVal val="1"/>
              <c:showCatName val="0"/>
              <c:showSerName val="0"/>
              <c:showPercent val="0"/>
              <c:showBubbleSize val="0"/>
              <c:extLst>
                <c:ext xmlns:c15="http://schemas.microsoft.com/office/drawing/2012/chart" uri="{CE6537A1-D6FC-4f65-9D91-7224C49458BB}"/>
              </c:extLst>
            </c:dLbl>
            <c:dLbl>
              <c:idx val="9"/>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Tasas'!$B$14:$S$14</c:f>
              <c:numCache>
                <c:formatCode>0.00%</c:formatCode>
                <c:ptCount val="12"/>
                <c:pt idx="0">
                  <c:v>0.13159999999999999</c:v>
                </c:pt>
                <c:pt idx="1">
                  <c:v>0.11560000000000001</c:v>
                </c:pt>
                <c:pt idx="2">
                  <c:v>0.1066</c:v>
                </c:pt>
                <c:pt idx="3">
                  <c:v>0.10439999999999999</c:v>
                </c:pt>
                <c:pt idx="4">
                  <c:v>0.10630000000000001</c:v>
                </c:pt>
                <c:pt idx="5">
                  <c:v>0.1101</c:v>
                </c:pt>
                <c:pt idx="6">
                  <c:v>0.1158</c:v>
                </c:pt>
                <c:pt idx="7">
                  <c:v>0.1002</c:v>
                </c:pt>
                <c:pt idx="8">
                  <c:v>9.2899999999999996E-2</c:v>
                </c:pt>
                <c:pt idx="9">
                  <c:v>0.1067</c:v>
                </c:pt>
                <c:pt idx="10">
                  <c:v>9.1700000000000004E-2</c:v>
                </c:pt>
                <c:pt idx="11">
                  <c:v>9.9299999999999999E-2</c:v>
                </c:pt>
              </c:numCache>
            </c:numRef>
          </c:val>
          <c:smooth val="0"/>
        </c:ser>
        <c:ser>
          <c:idx val="2"/>
          <c:order val="2"/>
          <c:tx>
            <c:strRef>
              <c:f>'Comparativa Tasas'!$A$69</c:f>
              <c:strCache>
                <c:ptCount val="1"/>
                <c:pt idx="0">
                  <c:v>Bolsa. Entre 2 y 5 años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Tasas'!$B$69:$S$69</c:f>
              <c:numCache>
                <c:formatCode>0.00%</c:formatCode>
                <c:ptCount val="12"/>
                <c:pt idx="0">
                  <c:v>7.625683153253747E-2</c:v>
                </c:pt>
                <c:pt idx="1">
                  <c:v>7.4408399140001108E-2</c:v>
                </c:pt>
                <c:pt idx="2">
                  <c:v>6.8969187369294555E-2</c:v>
                </c:pt>
                <c:pt idx="3">
                  <c:v>7.5168567357793134E-2</c:v>
                </c:pt>
                <c:pt idx="4">
                  <c:v>6.39862240067052E-2</c:v>
                </c:pt>
                <c:pt idx="5">
                  <c:v>7.446380236461865E-2</c:v>
                </c:pt>
                <c:pt idx="6">
                  <c:v>8.7665173983925038E-2</c:v>
                </c:pt>
                <c:pt idx="7">
                  <c:v>7.9497247586496692E-2</c:v>
                </c:pt>
                <c:pt idx="8">
                  <c:v>8.2409169426379533E-2</c:v>
                </c:pt>
                <c:pt idx="9">
                  <c:v>7.4028695280906887E-2</c:v>
                </c:pt>
                <c:pt idx="10">
                  <c:v>7.2358987563224314E-2</c:v>
                </c:pt>
                <c:pt idx="11">
                  <c:v>8.5730877911049025E-2</c:v>
                </c:pt>
              </c:numCache>
            </c:numRef>
          </c:val>
          <c:smooth val="0"/>
        </c:ser>
        <c:ser>
          <c:idx val="3"/>
          <c:order val="3"/>
          <c:tx>
            <c:strRef>
              <c:f>'Comparativa Tasas'!$A$70</c:f>
              <c:strCache>
                <c:ptCount val="1"/>
                <c:pt idx="0">
                  <c:v>Bolsa. Mayor a 5 años</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'Comparativa Tasas'!$H$2:$S$2</c:f>
              <c:numCache>
                <c:formatCode>[$-C0A]mmm\-yy;@</c:formatCode>
                <c:ptCount val="12"/>
                <c:pt idx="0">
                  <c:v>42370</c:v>
                </c:pt>
                <c:pt idx="1">
                  <c:v>42401</c:v>
                </c:pt>
                <c:pt idx="2">
                  <c:v>42430</c:v>
                </c:pt>
                <c:pt idx="3">
                  <c:v>42461</c:v>
                </c:pt>
                <c:pt idx="4">
                  <c:v>42491</c:v>
                </c:pt>
                <c:pt idx="5">
                  <c:v>42522</c:v>
                </c:pt>
                <c:pt idx="6">
                  <c:v>42552</c:v>
                </c:pt>
                <c:pt idx="7">
                  <c:v>42585</c:v>
                </c:pt>
                <c:pt idx="8">
                  <c:v>42616</c:v>
                </c:pt>
                <c:pt idx="9">
                  <c:v>42646</c:v>
                </c:pt>
                <c:pt idx="10">
                  <c:v>42677</c:v>
                </c:pt>
                <c:pt idx="11">
                  <c:v>42707</c:v>
                </c:pt>
              </c:numCache>
            </c:numRef>
          </c:cat>
          <c:val>
            <c:numRef>
              <c:f>'Comparativa Tasas'!$B$70:$S$70</c:f>
              <c:numCache>
                <c:formatCode>0.00%</c:formatCode>
                <c:ptCount val="12"/>
                <c:pt idx="0">
                  <c:v>7.7822411680430401E-2</c:v>
                </c:pt>
                <c:pt idx="1">
                  <c:v>7.3883718302750354E-2</c:v>
                </c:pt>
                <c:pt idx="2">
                  <c:v>6.4639597783813077E-2</c:v>
                </c:pt>
                <c:pt idx="3">
                  <c:v>6.9321540628554029E-2</c:v>
                </c:pt>
                <c:pt idx="4">
                  <c:v>6.8786243282884463E-2</c:v>
                </c:pt>
                <c:pt idx="5">
                  <c:v>6.8653919259460142E-2</c:v>
                </c:pt>
                <c:pt idx="6">
                  <c:v>6.8580753452960691E-2</c:v>
                </c:pt>
                <c:pt idx="7">
                  <c:v>6.9840930004978471E-2</c:v>
                </c:pt>
                <c:pt idx="8">
                  <c:v>6.8468134704349468E-2</c:v>
                </c:pt>
                <c:pt idx="9">
                  <c:v>6.6723595615640632E-2</c:v>
                </c:pt>
                <c:pt idx="10">
                  <c:v>6.9849638523101956E-2</c:v>
                </c:pt>
                <c:pt idx="11">
                  <c:v>7.4105094976903929E-2</c:v>
                </c:pt>
              </c:numCache>
            </c:numRef>
          </c:val>
          <c:smooth val="0"/>
        </c:ser>
        <c:dLbls>
          <c:showLegendKey val="0"/>
          <c:showVal val="0"/>
          <c:showCatName val="0"/>
          <c:showSerName val="0"/>
          <c:showPercent val="0"/>
          <c:showBubbleSize val="0"/>
        </c:dLbls>
        <c:marker val="1"/>
        <c:smooth val="0"/>
        <c:axId val="90934272"/>
        <c:axId val="90956544"/>
      </c:lineChart>
      <c:dateAx>
        <c:axId val="90934272"/>
        <c:scaling>
          <c:orientation val="minMax"/>
        </c:scaling>
        <c:delete val="0"/>
        <c:axPos val="b"/>
        <c:numFmt formatCode="[$-C0A]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956544"/>
        <c:crosses val="autoZero"/>
        <c:auto val="1"/>
        <c:lblOffset val="100"/>
        <c:baseTimeUnit val="months"/>
      </c:dateAx>
      <c:valAx>
        <c:axId val="90956544"/>
        <c:scaling>
          <c:orientation val="minMax"/>
          <c:min val="6.000000000000001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9093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Hoja4!$B$1</c:f>
              <c:strCache>
                <c:ptCount val="1"/>
                <c:pt idx="0">
                  <c:v>2015</c:v>
                </c:pt>
              </c:strCache>
            </c:strRef>
          </c:tx>
          <c:spPr>
            <a:solidFill>
              <a:schemeClr val="accent1"/>
            </a:solidFill>
            <a:ln>
              <a:noFill/>
            </a:ln>
            <a:effectLst/>
            <a:scene3d>
              <a:camera prst="orthographicFront"/>
              <a:lightRig rig="threePt" dir="t"/>
            </a:scene3d>
            <a:sp3d>
              <a:bevelT/>
            </a:sp3d>
          </c:spPr>
          <c:invertIfNegative val="0"/>
          <c:dPt>
            <c:idx val="1"/>
            <c:invertIfNegative val="0"/>
            <c:bubble3D val="0"/>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c:spPr>
          </c:dPt>
          <c:dLbls>
            <c:dLbl>
              <c:idx val="0"/>
              <c:layout>
                <c:manualLayout>
                  <c:x val="-2.2222224652474261E-2"/>
                  <c:y val="-0.1259452320051480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Menos de 2 años</c:v>
                </c:pt>
                <c:pt idx="1">
                  <c:v>Mayor a 2 años</c:v>
                </c:pt>
              </c:strCache>
            </c:strRef>
          </c:cat>
          <c:val>
            <c:numRef>
              <c:f>Hoja4!$B$2:$B$3</c:f>
              <c:numCache>
                <c:formatCode>_(* #,##0_);_(* \(#,##0\);_(* "-"??_);_(@_)</c:formatCode>
                <c:ptCount val="2"/>
                <c:pt idx="0">
                  <c:v>16630000000</c:v>
                </c:pt>
                <c:pt idx="1">
                  <c:v>1736497000000</c:v>
                </c:pt>
              </c:numCache>
            </c:numRef>
          </c:val>
        </c:ser>
        <c:ser>
          <c:idx val="1"/>
          <c:order val="1"/>
          <c:tx>
            <c:strRef>
              <c:f>Hoja4!$C$1</c:f>
              <c:strCache>
                <c:ptCount val="1"/>
                <c:pt idx="0">
                  <c:v>2016</c:v>
                </c:pt>
              </c:strCache>
            </c:strRef>
          </c:tx>
          <c:spPr>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dLbl>
              <c:idx val="0"/>
              <c:layout>
                <c:manualLayout>
                  <c:x val="2.2222224652474261E-2"/>
                  <c:y val="-0.1236129128939416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Menos de 2 años</c:v>
                </c:pt>
                <c:pt idx="1">
                  <c:v>Mayor a 2 años</c:v>
                </c:pt>
              </c:strCache>
            </c:strRef>
          </c:cat>
          <c:val>
            <c:numRef>
              <c:f>Hoja4!$C$2:$C$3</c:f>
              <c:numCache>
                <c:formatCode>_(* #,##0_);_(* \(#,##0\);_(* "-"??_);_(@_)</c:formatCode>
                <c:ptCount val="2"/>
                <c:pt idx="0">
                  <c:v>23083000000</c:v>
                </c:pt>
                <c:pt idx="1">
                  <c:v>1273160000000</c:v>
                </c:pt>
              </c:numCache>
            </c:numRef>
          </c:val>
        </c:ser>
        <c:dLbls>
          <c:dLblPos val="outEnd"/>
          <c:showLegendKey val="0"/>
          <c:showVal val="1"/>
          <c:showCatName val="0"/>
          <c:showSerName val="0"/>
          <c:showPercent val="0"/>
          <c:showBubbleSize val="0"/>
        </c:dLbls>
        <c:gapWidth val="219"/>
        <c:overlap val="-27"/>
        <c:axId val="90725760"/>
        <c:axId val="90727168"/>
      </c:barChart>
      <c:catAx>
        <c:axId val="9072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90727168"/>
        <c:crosses val="autoZero"/>
        <c:auto val="1"/>
        <c:lblAlgn val="ctr"/>
        <c:lblOffset val="100"/>
        <c:noMultiLvlLbl val="0"/>
      </c:catAx>
      <c:valAx>
        <c:axId val="90727168"/>
        <c:scaling>
          <c:orientation val="minMax"/>
        </c:scaling>
        <c:delete val="1"/>
        <c:axPos val="l"/>
        <c:numFmt formatCode="_(* #,##0_);_(* \(#,##0\);_(* &quot;-&quot;??_);_(@_)" sourceLinked="1"/>
        <c:majorTickMark val="none"/>
        <c:minorTickMark val="none"/>
        <c:tickLblPos val="nextTo"/>
        <c:crossAx val="9072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Hoja4!$B$9</c:f>
              <c:strCache>
                <c:ptCount val="1"/>
                <c:pt idx="0">
                  <c:v>2015</c:v>
                </c:pt>
              </c:strCache>
            </c:strRef>
          </c:tx>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dLbl>
              <c:idx val="0"/>
              <c:layout>
                <c:manualLayout>
                  <c:x val="-2.3611111111111124E-2"/>
                  <c:y val="-7.72555839434342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Hoja4!$A$10:$A$11</c:f>
              <c:strCache>
                <c:ptCount val="2"/>
                <c:pt idx="0">
                  <c:v>Menos de 2 años</c:v>
                </c:pt>
                <c:pt idx="1">
                  <c:v>Mayor a 2 años</c:v>
                </c:pt>
              </c:strCache>
            </c:strRef>
          </c:cat>
          <c:val>
            <c:numRef>
              <c:f>Hoja4!$B$10:$B$11</c:f>
              <c:numCache>
                <c:formatCode>_(* #,##0_);_(* \(#,##0\);_(* "-"??_);_(@_)</c:formatCode>
                <c:ptCount val="2"/>
                <c:pt idx="0">
                  <c:v>1300000</c:v>
                </c:pt>
                <c:pt idx="1">
                  <c:v>95500000</c:v>
                </c:pt>
              </c:numCache>
            </c:numRef>
          </c:val>
        </c:ser>
        <c:ser>
          <c:idx val="1"/>
          <c:order val="1"/>
          <c:tx>
            <c:strRef>
              <c:f>Hoja4!$C$9</c:f>
              <c:strCache>
                <c:ptCount val="1"/>
                <c:pt idx="0">
                  <c:v>2016</c:v>
                </c:pt>
              </c:strCache>
            </c:strRef>
          </c:tx>
          <c:spPr>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dLbl>
              <c:idx val="0"/>
              <c:layout>
                <c:manualLayout>
                  <c:x val="2.4999999999999949E-2"/>
                  <c:y val="-7.952780700059408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Hoja4!$A$10:$A$11</c:f>
              <c:strCache>
                <c:ptCount val="2"/>
                <c:pt idx="0">
                  <c:v>Menos de 2 años</c:v>
                </c:pt>
                <c:pt idx="1">
                  <c:v>Mayor a 2 años</c:v>
                </c:pt>
              </c:strCache>
            </c:strRef>
          </c:cat>
          <c:val>
            <c:numRef>
              <c:f>Hoja4!$C$10:$C$11</c:f>
              <c:numCache>
                <c:formatCode>_(* #,##0_);_(* \(#,##0\);_(* "-"??_);_(@_)</c:formatCode>
                <c:ptCount val="2"/>
                <c:pt idx="0">
                  <c:v>750000</c:v>
                </c:pt>
                <c:pt idx="1">
                  <c:v>69887000</c:v>
                </c:pt>
              </c:numCache>
            </c:numRef>
          </c:val>
        </c:ser>
        <c:dLbls>
          <c:dLblPos val="outEnd"/>
          <c:showLegendKey val="0"/>
          <c:showVal val="1"/>
          <c:showCatName val="0"/>
          <c:showSerName val="0"/>
          <c:showPercent val="0"/>
          <c:showBubbleSize val="0"/>
        </c:dLbls>
        <c:gapWidth val="219"/>
        <c:overlap val="-27"/>
        <c:axId val="91529216"/>
        <c:axId val="91530752"/>
      </c:barChart>
      <c:catAx>
        <c:axId val="9152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91530752"/>
        <c:crosses val="autoZero"/>
        <c:auto val="1"/>
        <c:lblAlgn val="ctr"/>
        <c:lblOffset val="100"/>
        <c:noMultiLvlLbl val="0"/>
      </c:catAx>
      <c:valAx>
        <c:axId val="91530752"/>
        <c:scaling>
          <c:orientation val="minMax"/>
        </c:scaling>
        <c:delete val="1"/>
        <c:axPos val="l"/>
        <c:numFmt formatCode="_(* #,##0_);_(* \(#,##0\);_(* &quot;-&quot;??_);_(@_)" sourceLinked="1"/>
        <c:majorTickMark val="none"/>
        <c:minorTickMark val="none"/>
        <c:tickLblPos val="nextTo"/>
        <c:crossAx val="9152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75000"/>
              </a:schemeClr>
            </a:solidFill>
            <a:ln>
              <a:noFill/>
            </a:ln>
            <a:effectLst/>
            <a:sp3d/>
          </c:spPr>
          <c:invertIfNegative val="0"/>
          <c:dLbls>
            <c:dLbl>
              <c:idx val="7"/>
              <c:layout>
                <c:manualLayout>
                  <c:x val="1.1565199495138062E-2"/>
                  <c:y val="-1.69121271365829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565199495138062E-2"/>
                  <c:y val="-1.2080090811844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565199495138062E-2"/>
                  <c:y val="-1.2080090811844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1565199495138062E-2"/>
                  <c:y val="-1.20800908118448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DATOS!$A$62:$A$72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DATOS!$B$62:$B$72</c:f>
              <c:numCache>
                <c:formatCode>#,##0</c:formatCode>
                <c:ptCount val="11"/>
                <c:pt idx="0">
                  <c:v>15.9</c:v>
                </c:pt>
                <c:pt idx="1">
                  <c:v>29.11</c:v>
                </c:pt>
                <c:pt idx="2">
                  <c:v>39.749000000000002</c:v>
                </c:pt>
                <c:pt idx="3">
                  <c:v>67.239999999999995</c:v>
                </c:pt>
                <c:pt idx="4">
                  <c:v>76.200999999999993</c:v>
                </c:pt>
                <c:pt idx="5">
                  <c:v>42.968000000000004</c:v>
                </c:pt>
                <c:pt idx="6">
                  <c:v>86.171999999999997</c:v>
                </c:pt>
                <c:pt idx="7">
                  <c:v>134.81299999999999</c:v>
                </c:pt>
                <c:pt idx="8">
                  <c:v>287.47458283999998</c:v>
                </c:pt>
                <c:pt idx="9">
                  <c:v>1018.240397247</c:v>
                </c:pt>
                <c:pt idx="10">
                  <c:v>1734.306019974</c:v>
                </c:pt>
              </c:numCache>
            </c:numRef>
          </c:val>
        </c:ser>
        <c:dLbls>
          <c:showLegendKey val="0"/>
          <c:showVal val="1"/>
          <c:showCatName val="0"/>
          <c:showSerName val="0"/>
          <c:showPercent val="0"/>
          <c:showBubbleSize val="0"/>
        </c:dLbls>
        <c:gapWidth val="75"/>
        <c:shape val="box"/>
        <c:axId val="80219520"/>
        <c:axId val="80247040"/>
        <c:axId val="0"/>
      </c:bar3DChart>
      <c:catAx>
        <c:axId val="80219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0247040"/>
        <c:crosses val="autoZero"/>
        <c:auto val="1"/>
        <c:lblAlgn val="ctr"/>
        <c:lblOffset val="100"/>
        <c:noMultiLvlLbl val="0"/>
      </c:catAx>
      <c:valAx>
        <c:axId val="80247040"/>
        <c:scaling>
          <c:orientation val="minMax"/>
        </c:scaling>
        <c:delete val="1"/>
        <c:axPos val="l"/>
        <c:numFmt formatCode="#,##0" sourceLinked="1"/>
        <c:majorTickMark val="none"/>
        <c:minorTickMark val="none"/>
        <c:tickLblPos val="nextTo"/>
        <c:crossAx val="80219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DATOS!$H$4</c:f>
              <c:strCache>
                <c:ptCount val="1"/>
                <c:pt idx="0">
                  <c:v>Renta fija</c:v>
                </c:pt>
              </c:strCache>
            </c:strRef>
          </c:tx>
          <c:spPr>
            <a:solidFill>
              <a:srgbClr val="4F81BD">
                <a:lumMod val="75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DATOS!$I$3:$M$3</c:f>
              <c:numCache>
                <c:formatCode>General</c:formatCode>
                <c:ptCount val="5"/>
                <c:pt idx="0">
                  <c:v>2012</c:v>
                </c:pt>
                <c:pt idx="1">
                  <c:v>2013</c:v>
                </c:pt>
                <c:pt idx="2">
                  <c:v>2014</c:v>
                </c:pt>
                <c:pt idx="3">
                  <c:v>2015</c:v>
                </c:pt>
                <c:pt idx="4">
                  <c:v>2016</c:v>
                </c:pt>
              </c:numCache>
            </c:numRef>
          </c:cat>
          <c:val>
            <c:numRef>
              <c:f>DATOS!$I$4:$M$4</c:f>
              <c:numCache>
                <c:formatCode>0%</c:formatCode>
                <c:ptCount val="5"/>
                <c:pt idx="0">
                  <c:v>0.92419110141959637</c:v>
                </c:pt>
                <c:pt idx="1">
                  <c:v>0.9361223815383295</c:v>
                </c:pt>
                <c:pt idx="2">
                  <c:v>0.90793087249566629</c:v>
                </c:pt>
                <c:pt idx="3" formatCode="0.0%">
                  <c:v>0.89772602614515273</c:v>
                </c:pt>
                <c:pt idx="4" formatCode="0.0%">
                  <c:v>0.90949488171615467</c:v>
                </c:pt>
              </c:numCache>
            </c:numRef>
          </c:val>
        </c:ser>
        <c:ser>
          <c:idx val="1"/>
          <c:order val="1"/>
          <c:tx>
            <c:strRef>
              <c:f>DATOS!$H$5</c:f>
              <c:strCache>
                <c:ptCount val="1"/>
                <c:pt idx="0">
                  <c:v>Renta variable</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DATOS!$I$3:$M$3</c:f>
              <c:numCache>
                <c:formatCode>General</c:formatCode>
                <c:ptCount val="5"/>
                <c:pt idx="0">
                  <c:v>2012</c:v>
                </c:pt>
                <c:pt idx="1">
                  <c:v>2013</c:v>
                </c:pt>
                <c:pt idx="2">
                  <c:v>2014</c:v>
                </c:pt>
                <c:pt idx="3">
                  <c:v>2015</c:v>
                </c:pt>
                <c:pt idx="4">
                  <c:v>2016</c:v>
                </c:pt>
              </c:numCache>
            </c:numRef>
          </c:cat>
          <c:val>
            <c:numRef>
              <c:f>DATOS!$I$5:$M$5</c:f>
              <c:numCache>
                <c:formatCode>0%</c:formatCode>
                <c:ptCount val="5"/>
                <c:pt idx="0">
                  <c:v>7.5808898580403683E-2</c:v>
                </c:pt>
                <c:pt idx="1">
                  <c:v>6.3877618461670546E-2</c:v>
                </c:pt>
                <c:pt idx="2">
                  <c:v>9.2069127504333673E-2</c:v>
                </c:pt>
                <c:pt idx="3" formatCode="0.0%">
                  <c:v>9.8001229292772662E-2</c:v>
                </c:pt>
                <c:pt idx="4" formatCode="0.0%">
                  <c:v>2.4566167053311053E-2</c:v>
                </c:pt>
              </c:numCache>
            </c:numRef>
          </c:val>
        </c:ser>
        <c:ser>
          <c:idx val="2"/>
          <c:order val="2"/>
          <c:tx>
            <c:strRef>
              <c:f>DATOS!$H$6</c:f>
              <c:strCache>
                <c:ptCount val="1"/>
                <c:pt idx="0">
                  <c:v>Reporto</c:v>
                </c:pt>
              </c:strCache>
            </c:strRef>
          </c:tx>
          <c:spPr>
            <a:solidFill>
              <a:schemeClr val="accent3"/>
            </a:solidFill>
            <a:ln>
              <a:noFill/>
            </a:ln>
            <a:effectLst/>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DATOS!$I$3:$M$3</c:f>
              <c:numCache>
                <c:formatCode>General</c:formatCode>
                <c:ptCount val="5"/>
                <c:pt idx="0">
                  <c:v>2012</c:v>
                </c:pt>
                <c:pt idx="1">
                  <c:v>2013</c:v>
                </c:pt>
                <c:pt idx="2">
                  <c:v>2014</c:v>
                </c:pt>
                <c:pt idx="3">
                  <c:v>2015</c:v>
                </c:pt>
                <c:pt idx="4">
                  <c:v>2016</c:v>
                </c:pt>
              </c:numCache>
            </c:numRef>
          </c:cat>
          <c:val>
            <c:numRef>
              <c:f>DATOS!$I$6:$M$6</c:f>
              <c:numCache>
                <c:formatCode>0%</c:formatCode>
                <c:ptCount val="5"/>
                <c:pt idx="0">
                  <c:v>0</c:v>
                </c:pt>
                <c:pt idx="1">
                  <c:v>0</c:v>
                </c:pt>
                <c:pt idx="2">
                  <c:v>0</c:v>
                </c:pt>
                <c:pt idx="3" formatCode="0.0%">
                  <c:v>4.2727445620745572E-3</c:v>
                </c:pt>
                <c:pt idx="4" formatCode="0.0%">
                  <c:v>6.593895062680008E-2</c:v>
                </c:pt>
              </c:numCache>
            </c:numRef>
          </c:val>
        </c:ser>
        <c:dLbls>
          <c:showLegendKey val="0"/>
          <c:showVal val="1"/>
          <c:showCatName val="0"/>
          <c:showSerName val="0"/>
          <c:showPercent val="0"/>
          <c:showBubbleSize val="0"/>
        </c:dLbls>
        <c:gapWidth val="75"/>
        <c:shape val="box"/>
        <c:axId val="80591872"/>
        <c:axId val="84939520"/>
        <c:axId val="0"/>
      </c:bar3DChart>
      <c:catAx>
        <c:axId val="8059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4939520"/>
        <c:crosses val="autoZero"/>
        <c:auto val="1"/>
        <c:lblAlgn val="ctr"/>
        <c:lblOffset val="100"/>
        <c:noMultiLvlLbl val="0"/>
      </c:catAx>
      <c:valAx>
        <c:axId val="84939520"/>
        <c:scaling>
          <c:orientation val="minMax"/>
          <c:min val="0.60000000000000009"/>
        </c:scaling>
        <c:delete val="1"/>
        <c:axPos val="l"/>
        <c:numFmt formatCode="0%" sourceLinked="1"/>
        <c:majorTickMark val="none"/>
        <c:minorTickMark val="none"/>
        <c:tickLblPos val="nextTo"/>
        <c:crossAx val="8059187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DATOS!$H$17</c:f>
              <c:strCache>
                <c:ptCount val="1"/>
                <c:pt idx="0">
                  <c:v>Gs.</c:v>
                </c:pt>
              </c:strCache>
            </c:strRef>
          </c:tx>
          <c:spPr>
            <a:solidFill>
              <a:srgbClr val="4F81BD">
                <a:lumMod val="75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DATOS!$I$16:$M$16</c:f>
              <c:numCache>
                <c:formatCode>General</c:formatCode>
                <c:ptCount val="5"/>
                <c:pt idx="0">
                  <c:v>2012</c:v>
                </c:pt>
                <c:pt idx="1">
                  <c:v>2013</c:v>
                </c:pt>
                <c:pt idx="2">
                  <c:v>2014</c:v>
                </c:pt>
                <c:pt idx="3">
                  <c:v>2015</c:v>
                </c:pt>
                <c:pt idx="4">
                  <c:v>2016</c:v>
                </c:pt>
              </c:numCache>
            </c:numRef>
          </c:cat>
          <c:val>
            <c:numRef>
              <c:f>DATOS!$I$17:$M$17</c:f>
              <c:numCache>
                <c:formatCode>0%</c:formatCode>
                <c:ptCount val="5"/>
                <c:pt idx="0">
                  <c:v>0.8132092074277929</c:v>
                </c:pt>
                <c:pt idx="1">
                  <c:v>0.63136335905864849</c:v>
                </c:pt>
                <c:pt idx="2">
                  <c:v>0.63836057004745861</c:v>
                </c:pt>
                <c:pt idx="3">
                  <c:v>0.67848643971124434</c:v>
                </c:pt>
                <c:pt idx="4">
                  <c:v>0.60118543557381077</c:v>
                </c:pt>
              </c:numCache>
            </c:numRef>
          </c:val>
        </c:ser>
        <c:ser>
          <c:idx val="1"/>
          <c:order val="1"/>
          <c:tx>
            <c:strRef>
              <c:f>DATOS!$H$18</c:f>
              <c:strCache>
                <c:ptCount val="1"/>
                <c:pt idx="0">
                  <c:v>USD.</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DATOS!$I$16:$M$16</c:f>
              <c:numCache>
                <c:formatCode>General</c:formatCode>
                <c:ptCount val="5"/>
                <c:pt idx="0">
                  <c:v>2012</c:v>
                </c:pt>
                <c:pt idx="1">
                  <c:v>2013</c:v>
                </c:pt>
                <c:pt idx="2">
                  <c:v>2014</c:v>
                </c:pt>
                <c:pt idx="3">
                  <c:v>2015</c:v>
                </c:pt>
                <c:pt idx="4">
                  <c:v>2016</c:v>
                </c:pt>
              </c:numCache>
            </c:numRef>
          </c:cat>
          <c:val>
            <c:numRef>
              <c:f>DATOS!$I$18:$M$18</c:f>
              <c:numCache>
                <c:formatCode>0%</c:formatCode>
                <c:ptCount val="5"/>
                <c:pt idx="0">
                  <c:v>0.18679079257220715</c:v>
                </c:pt>
                <c:pt idx="1">
                  <c:v>0.36863664094135151</c:v>
                </c:pt>
                <c:pt idx="2">
                  <c:v>0.36163942995254128</c:v>
                </c:pt>
                <c:pt idx="3">
                  <c:v>0.32151356028875572</c:v>
                </c:pt>
                <c:pt idx="4">
                  <c:v>0.398814563822455</c:v>
                </c:pt>
              </c:numCache>
            </c:numRef>
          </c:val>
        </c:ser>
        <c:dLbls>
          <c:showLegendKey val="0"/>
          <c:showVal val="1"/>
          <c:showCatName val="0"/>
          <c:showSerName val="0"/>
          <c:showPercent val="0"/>
          <c:showBubbleSize val="0"/>
        </c:dLbls>
        <c:gapWidth val="75"/>
        <c:shape val="box"/>
        <c:axId val="84962304"/>
        <c:axId val="84972288"/>
        <c:axId val="0"/>
      </c:bar3DChart>
      <c:catAx>
        <c:axId val="84962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4972288"/>
        <c:crosses val="autoZero"/>
        <c:auto val="1"/>
        <c:lblAlgn val="ctr"/>
        <c:lblOffset val="100"/>
        <c:noMultiLvlLbl val="0"/>
      </c:catAx>
      <c:valAx>
        <c:axId val="84972288"/>
        <c:scaling>
          <c:orientation val="minMax"/>
        </c:scaling>
        <c:delete val="1"/>
        <c:axPos val="l"/>
        <c:numFmt formatCode="0%" sourceLinked="1"/>
        <c:majorTickMark val="none"/>
        <c:minorTickMark val="none"/>
        <c:tickLblPos val="nextTo"/>
        <c:crossAx val="849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dLbl>
            <c:dLbl>
              <c:idx val="2"/>
              <c:layout>
                <c:manualLayout>
                  <c:x val="2.0239099116491611E-2"/>
                  <c:y val="9.940827281817177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3130121243359116"/>
                      <c:h val="0.26070588116471904"/>
                    </c:manualLayout>
                  </c15:layout>
                </c:ext>
              </c:extLst>
            </c:dLbl>
            <c:dLbl>
              <c:idx val="3"/>
              <c:layout>
                <c:manualLayout>
                  <c:x val="-0.17430918422543215"/>
                  <c:y val="-1.6768604657962011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0.17038503872033578"/>
                  <c:y val="-0.1301228029401666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extLst>
                <c:ext xmlns:c15="http://schemas.microsoft.com/office/drawing/2012/chart" uri="{CE6537A1-D6FC-4f65-9D91-7224C49458BB}">
                  <c15:layout>
                    <c:manualLayout>
                      <c:w val="0.18482042523508313"/>
                      <c:h val="0.13892291694684997"/>
                    </c:manualLayout>
                  </c15:layout>
                </c:ext>
              </c:extLst>
            </c:dLbl>
            <c:dLbl>
              <c:idx val="5"/>
              <c:layout>
                <c:manualLayout>
                  <c:x val="-8.1372220026554476E-2"/>
                  <c:y val="-0.16601103775993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7565050832239043"/>
                  <c:y val="-0.1222427372503533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extLst>
                <c:ext xmlns:c15="http://schemas.microsoft.com/office/drawing/2012/chart" uri="{CE6537A1-D6FC-4f65-9D91-7224C49458BB}">
                  <c15:layout>
                    <c:manualLayout>
                      <c:w val="0.23012584211954593"/>
                      <c:h val="0.1254837846299906"/>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showLeaderLines val="1"/>
            <c:leaderLines>
              <c:spPr>
                <a:ln w="12700" cap="flat" cmpd="sng" algn="ctr">
                  <a:solidFill>
                    <a:sysClr val="windowText" lastClr="000000"/>
                  </a:solidFill>
                  <a:round/>
                </a:ln>
                <a:effectLst/>
              </c:spPr>
            </c:leaderLines>
            <c:extLst>
              <c:ext xmlns:c15="http://schemas.microsoft.com/office/drawing/2012/chart" uri="{CE6537A1-D6FC-4f65-9D91-7224C49458BB}">
                <c15:layout/>
              </c:ext>
            </c:extLst>
          </c:dLbls>
          <c:cat>
            <c:strRef>
              <c:f>DATOS!$A$81:$A$87</c:f>
              <c:strCache>
                <c:ptCount val="7"/>
                <c:pt idx="0">
                  <c:v> Bonos Corporativos</c:v>
                </c:pt>
                <c:pt idx="1">
                  <c:v> Bonos Públicos</c:v>
                </c:pt>
                <c:pt idx="2">
                  <c:v> Bonos Subordinados</c:v>
                </c:pt>
                <c:pt idx="3">
                  <c:v> BBCP</c:v>
                </c:pt>
                <c:pt idx="4">
                  <c:v> Títulos de Crédito</c:v>
                </c:pt>
                <c:pt idx="5">
                  <c:v> Acciones</c:v>
                </c:pt>
                <c:pt idx="6">
                  <c:v>Bonos Financieros</c:v>
                </c:pt>
              </c:strCache>
            </c:strRef>
          </c:cat>
          <c:val>
            <c:numRef>
              <c:f>DATOS!$C$81:$C$87</c:f>
              <c:numCache>
                <c:formatCode>0.0%</c:formatCode>
                <c:ptCount val="7"/>
                <c:pt idx="0">
                  <c:v>0.22002759476895789</c:v>
                </c:pt>
                <c:pt idx="1">
                  <c:v>0.32920490569375199</c:v>
                </c:pt>
                <c:pt idx="2">
                  <c:v>0.34223823407275139</c:v>
                </c:pt>
                <c:pt idx="3">
                  <c:v>4.7020031270649945E-3</c:v>
                </c:pt>
                <c:pt idx="4">
                  <c:v>1.2534557293895205E-2</c:v>
                </c:pt>
                <c:pt idx="5">
                  <c:v>2.4566167068142488E-2</c:v>
                </c:pt>
                <c:pt idx="6">
                  <c:v>6.6726537975436054E-2</c:v>
                </c:pt>
              </c:numCache>
            </c:numRef>
          </c:val>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10"/>
      <c:rAngAx val="0"/>
      <c:perspective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2">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Hoja1!$C$5:$I$5</c:f>
              <c:numCache>
                <c:formatCode>General</c:formatCode>
                <c:ptCount val="7"/>
                <c:pt idx="0">
                  <c:v>2010</c:v>
                </c:pt>
                <c:pt idx="1">
                  <c:v>2011</c:v>
                </c:pt>
                <c:pt idx="2">
                  <c:v>2012</c:v>
                </c:pt>
                <c:pt idx="3">
                  <c:v>2013</c:v>
                </c:pt>
                <c:pt idx="4">
                  <c:v>2014</c:v>
                </c:pt>
                <c:pt idx="5">
                  <c:v>2015</c:v>
                </c:pt>
                <c:pt idx="6">
                  <c:v>2016</c:v>
                </c:pt>
              </c:numCache>
            </c:numRef>
          </c:cat>
          <c:val>
            <c:numRef>
              <c:f>Hoja1!$C$6:$I$6</c:f>
              <c:numCache>
                <c:formatCode>#,##0</c:formatCode>
                <c:ptCount val="7"/>
                <c:pt idx="0">
                  <c:v>2140000</c:v>
                </c:pt>
                <c:pt idx="1">
                  <c:v>9548000</c:v>
                </c:pt>
                <c:pt idx="2">
                  <c:v>27800000</c:v>
                </c:pt>
                <c:pt idx="3">
                  <c:v>61568000</c:v>
                </c:pt>
                <c:pt idx="4">
                  <c:v>89908000</c:v>
                </c:pt>
                <c:pt idx="5">
                  <c:v>160094000</c:v>
                </c:pt>
                <c:pt idx="6">
                  <c:v>203426000</c:v>
                </c:pt>
              </c:numCache>
            </c:numRef>
          </c:val>
        </c:ser>
        <c:dLbls>
          <c:showLegendKey val="0"/>
          <c:showVal val="0"/>
          <c:showCatName val="0"/>
          <c:showSerName val="0"/>
          <c:showPercent val="0"/>
          <c:showBubbleSize val="0"/>
        </c:dLbls>
        <c:gapWidth val="45"/>
        <c:gapDepth val="100"/>
        <c:shape val="box"/>
        <c:axId val="86431616"/>
        <c:axId val="86433152"/>
        <c:axId val="0"/>
      </c:bar3DChart>
      <c:catAx>
        <c:axId val="8643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6433152"/>
        <c:crosses val="autoZero"/>
        <c:auto val="1"/>
        <c:lblAlgn val="ctr"/>
        <c:lblOffset val="100"/>
        <c:noMultiLvlLbl val="0"/>
      </c:catAx>
      <c:valAx>
        <c:axId val="86433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6431616"/>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rAngAx val="0"/>
      <c:perspective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1"/>
          <c:order val="0"/>
          <c:spPr>
            <a:solidFill>
              <a:schemeClr val="accent1">
                <a:lumMod val="75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Hoja1!$C$5:$I$5</c:f>
              <c:numCache>
                <c:formatCode>General</c:formatCode>
                <c:ptCount val="7"/>
                <c:pt idx="0">
                  <c:v>2010</c:v>
                </c:pt>
                <c:pt idx="1">
                  <c:v>2011</c:v>
                </c:pt>
                <c:pt idx="2">
                  <c:v>2012</c:v>
                </c:pt>
                <c:pt idx="3">
                  <c:v>2013</c:v>
                </c:pt>
                <c:pt idx="4">
                  <c:v>2014</c:v>
                </c:pt>
                <c:pt idx="5">
                  <c:v>2015</c:v>
                </c:pt>
                <c:pt idx="6">
                  <c:v>2016</c:v>
                </c:pt>
              </c:numCache>
            </c:numRef>
          </c:cat>
          <c:val>
            <c:numRef>
              <c:f>Hoja1!$C$7:$I$7</c:f>
              <c:numCache>
                <c:formatCode>#,##0</c:formatCode>
                <c:ptCount val="7"/>
                <c:pt idx="0">
                  <c:v>32229000000</c:v>
                </c:pt>
                <c:pt idx="1">
                  <c:v>267649000000</c:v>
                </c:pt>
                <c:pt idx="2">
                  <c:v>711014000000</c:v>
                </c:pt>
                <c:pt idx="3">
                  <c:v>914971000000</c:v>
                </c:pt>
                <c:pt idx="4">
                  <c:v>1228058000000</c:v>
                </c:pt>
                <c:pt idx="5">
                  <c:v>2143049000000</c:v>
                </c:pt>
                <c:pt idx="6">
                  <c:v>3195934000000</c:v>
                </c:pt>
              </c:numCache>
            </c:numRef>
          </c:val>
        </c:ser>
        <c:dLbls>
          <c:showLegendKey val="0"/>
          <c:showVal val="0"/>
          <c:showCatName val="0"/>
          <c:showSerName val="0"/>
          <c:showPercent val="0"/>
          <c:showBubbleSize val="0"/>
        </c:dLbls>
        <c:gapWidth val="45"/>
        <c:gapDepth val="100"/>
        <c:shape val="box"/>
        <c:axId val="87769472"/>
        <c:axId val="87771008"/>
        <c:axId val="0"/>
      </c:bar3DChart>
      <c:catAx>
        <c:axId val="8776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7771008"/>
        <c:crosses val="autoZero"/>
        <c:auto val="1"/>
        <c:lblAlgn val="ctr"/>
        <c:lblOffset val="100"/>
        <c:noMultiLvlLbl val="0"/>
      </c:catAx>
      <c:valAx>
        <c:axId val="877710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S"/>
          </a:p>
        </c:txPr>
        <c:crossAx val="87769472"/>
        <c:crosses val="autoZero"/>
        <c:crossBetween val="between"/>
        <c:dispUnits>
          <c:builtInUnit val="billions"/>
        </c:dispUnits>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Cantidad de emisores por</a:t>
            </a:r>
            <a:r>
              <a:rPr lang="en-US" sz="1800" b="1" baseline="0">
                <a:solidFill>
                  <a:sysClr val="windowText" lastClr="000000"/>
                </a:solidFill>
              </a:rPr>
              <a:t> sector</a:t>
            </a:r>
            <a:endParaRPr lang="en-US" sz="1800" b="1">
              <a:solidFill>
                <a:sysClr val="windowText" lastClr="000000"/>
              </a:solidFill>
            </a:endParaRPr>
          </a:p>
        </c:rich>
      </c:tx>
      <c:overlay val="0"/>
      <c:spPr>
        <a:noFill/>
        <a:ln>
          <a:noFill/>
        </a:ln>
        <a:effectLst/>
      </c:spPr>
    </c:title>
    <c:autoTitleDeleted val="0"/>
    <c:plotArea>
      <c:layout/>
      <c:doughnut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4"/>
              <c:layout>
                <c:manualLayout>
                  <c:x val="-0.18228170809432759"/>
                  <c:y val="-7.6297962023294261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282982791586999"/>
                      <c:h val="0.20703859551311085"/>
                    </c:manualLayout>
                  </c15:layout>
                </c:ext>
              </c:extLst>
            </c:dLbl>
            <c:dLbl>
              <c:idx val="5"/>
              <c:layout>
                <c:manualLayout>
                  <c:x val="-0.1656488158865419"/>
                  <c:y val="-5.3409624786872167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9120458891013384"/>
                  <c:y val="-0.18311871355499029"/>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0.14531548757170162"/>
                  <c:y val="-0.15259892796249191"/>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ES"/>
              </a:p>
            </c:txPr>
            <c:showLegendKey val="0"/>
            <c:showVal val="1"/>
            <c:showCatName val="1"/>
            <c:showSerName val="0"/>
            <c:showPercent val="0"/>
            <c:showBubbleSize val="0"/>
            <c:separator>; </c:separator>
            <c:showLeaderLines val="1"/>
            <c:leaderLines>
              <c:spPr>
                <a:ln w="12700" cap="flat" cmpd="sng" algn="ctr">
                  <a:solidFill>
                    <a:schemeClr val="tx1"/>
                  </a:solidFill>
                  <a:round/>
                </a:ln>
                <a:effectLst/>
              </c:spPr>
            </c:leaderLines>
            <c:extLst>
              <c:ext xmlns:c15="http://schemas.microsoft.com/office/drawing/2012/chart" uri="{CE6537A1-D6FC-4f65-9D91-7224C49458BB}">
                <c15:layout/>
              </c:ext>
            </c:extLst>
          </c:dLbls>
          <c:cat>
            <c:strRef>
              <c:f>'Emisor por sector'!$E$2:$E$9</c:f>
              <c:strCache>
                <c:ptCount val="8"/>
                <c:pt idx="0">
                  <c:v>COMERCIAL</c:v>
                </c:pt>
                <c:pt idx="1">
                  <c:v>FIDEICOMISOS</c:v>
                </c:pt>
                <c:pt idx="2">
                  <c:v>FINANCIERO</c:v>
                </c:pt>
                <c:pt idx="3">
                  <c:v>INDUSTRIAL</c:v>
                </c:pt>
                <c:pt idx="4">
                  <c:v>INMOBILIARIA</c:v>
                </c:pt>
                <c:pt idx="5">
                  <c:v>OTROS</c:v>
                </c:pt>
                <c:pt idx="6">
                  <c:v>PÚBLICO</c:v>
                </c:pt>
                <c:pt idx="7">
                  <c:v>SERVICIOS</c:v>
                </c:pt>
              </c:strCache>
            </c:strRef>
          </c:cat>
          <c:val>
            <c:numRef>
              <c:f>'Emisor por sector'!$F$2:$F$9</c:f>
              <c:numCache>
                <c:formatCode>General</c:formatCode>
                <c:ptCount val="8"/>
                <c:pt idx="0">
                  <c:v>27</c:v>
                </c:pt>
                <c:pt idx="1">
                  <c:v>10</c:v>
                </c:pt>
                <c:pt idx="2">
                  <c:v>19</c:v>
                </c:pt>
                <c:pt idx="3">
                  <c:v>14</c:v>
                </c:pt>
                <c:pt idx="4">
                  <c:v>4</c:v>
                </c:pt>
                <c:pt idx="5">
                  <c:v>4</c:v>
                </c:pt>
                <c:pt idx="6">
                  <c:v>6</c:v>
                </c:pt>
                <c:pt idx="7">
                  <c:v>8</c:v>
                </c:pt>
              </c:numCache>
            </c:numRef>
          </c:val>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150-8D3F-4341-9A4C-25E3D3F756D9}" type="doc">
      <dgm:prSet loTypeId="urn:microsoft.com/office/officeart/2008/layout/AlternatingPictureBlocks" loCatId="list" qsTypeId="urn:microsoft.com/office/officeart/2005/8/quickstyle/3d3" qsCatId="3D" csTypeId="urn:microsoft.com/office/officeart/2005/8/colors/accent1_2" csCatId="accent1" phldr="1"/>
      <dgm:spPr/>
      <dgm:t>
        <a:bodyPr/>
        <a:lstStyle/>
        <a:p>
          <a:endParaRPr lang="es-PY"/>
        </a:p>
      </dgm:t>
    </dgm:pt>
    <dgm:pt modelId="{F8DF5775-0D23-43AA-A2B3-B1EFA7424680}" type="pres">
      <dgm:prSet presAssocID="{9C1F9150-8D3F-4341-9A4C-25E3D3F756D9}" presName="linearFlow" presStyleCnt="0">
        <dgm:presLayoutVars>
          <dgm:dir/>
          <dgm:resizeHandles val="exact"/>
        </dgm:presLayoutVars>
      </dgm:prSet>
      <dgm:spPr/>
      <dgm:t>
        <a:bodyPr/>
        <a:lstStyle/>
        <a:p>
          <a:endParaRPr lang="es-PY"/>
        </a:p>
      </dgm:t>
    </dgm:pt>
  </dgm:ptLst>
  <dgm:cxnLst>
    <dgm:cxn modelId="{5E7BD27D-EBC7-49A6-8CFB-E1006A4030C1}" type="presOf" srcId="{9C1F9150-8D3F-4341-9A4C-25E3D3F756D9}" destId="{F8DF5775-0D23-43AA-A2B3-B1EFA7424680}" srcOrd="0"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F9150-8D3F-4341-9A4C-25E3D3F756D9}" type="doc">
      <dgm:prSet loTypeId="urn:microsoft.com/office/officeart/2008/layout/AlternatingPictureBlocks" loCatId="list" qsTypeId="urn:microsoft.com/office/officeart/2005/8/quickstyle/3d3" qsCatId="3D" csTypeId="urn:microsoft.com/office/officeart/2005/8/colors/accent1_2" csCatId="accent1" phldr="1"/>
      <dgm:spPr/>
      <dgm:t>
        <a:bodyPr/>
        <a:lstStyle/>
        <a:p>
          <a:endParaRPr lang="es-PY"/>
        </a:p>
      </dgm:t>
    </dgm:pt>
    <dgm:pt modelId="{F8DF5775-0D23-43AA-A2B3-B1EFA7424680}" type="pres">
      <dgm:prSet presAssocID="{9C1F9150-8D3F-4341-9A4C-25E3D3F756D9}" presName="linearFlow" presStyleCnt="0">
        <dgm:presLayoutVars>
          <dgm:dir/>
          <dgm:resizeHandles val="exact"/>
        </dgm:presLayoutVars>
      </dgm:prSet>
      <dgm:spPr/>
      <dgm:t>
        <a:bodyPr/>
        <a:lstStyle/>
        <a:p>
          <a:endParaRPr lang="es-PY"/>
        </a:p>
      </dgm:t>
    </dgm:pt>
  </dgm:ptLst>
  <dgm:cxnLst>
    <dgm:cxn modelId="{8FD6165F-557C-4052-AAA5-0265B677C16B}" type="presOf" srcId="{9C1F9150-8D3F-4341-9A4C-25E3D3F756D9}" destId="{F8DF5775-0D23-43AA-A2B3-B1EFA7424680}" srcOrd="0"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0.7459</cdr:x>
      <cdr:y>0.19178</cdr:y>
    </cdr:from>
    <cdr:to>
      <cdr:x>0.87411</cdr:x>
      <cdr:y>0.28767</cdr:y>
    </cdr:to>
    <cdr:sp macro="" textlink="">
      <cdr:nvSpPr>
        <cdr:cNvPr id="2" name="Elipse 1"/>
        <cdr:cNvSpPr/>
      </cdr:nvSpPr>
      <cdr:spPr>
        <a:xfrm xmlns:a="http://schemas.openxmlformats.org/drawingml/2006/main">
          <a:off x="6552727" y="1008111"/>
          <a:ext cx="1126307" cy="504049"/>
        </a:xfrm>
        <a:prstGeom xmlns:a="http://schemas.openxmlformats.org/drawingml/2006/main" prst="ellipse">
          <a:avLst/>
        </a:prstGeom>
        <a:solidFill xmlns:a="http://schemas.openxmlformats.org/drawingml/2006/main">
          <a:schemeClr val="accent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s-PY" sz="1800" b="1" dirty="0" smtClean="0"/>
            <a:t>+70%</a:t>
          </a:r>
          <a:endParaRPr lang="es-PY"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0.66129</cdr:x>
      <cdr:y>0.18534</cdr:y>
    </cdr:from>
    <cdr:to>
      <cdr:x>0.83871</cdr:x>
      <cdr:y>0.28456</cdr:y>
    </cdr:to>
    <cdr:sp macro="" textlink="">
      <cdr:nvSpPr>
        <cdr:cNvPr id="2" name="Elipse 1"/>
        <cdr:cNvSpPr/>
      </cdr:nvSpPr>
      <cdr:spPr>
        <a:xfrm xmlns:a="http://schemas.openxmlformats.org/drawingml/2006/main">
          <a:off x="2952328" y="672591"/>
          <a:ext cx="792088" cy="360040"/>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PY" sz="1200" b="1" dirty="0" smtClean="0"/>
            <a:t>+27%</a:t>
          </a:r>
          <a:endParaRPr lang="es-PY"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0.66914</cdr:x>
      <cdr:y>0.18268</cdr:y>
    </cdr:from>
    <cdr:to>
      <cdr:x>0.83457</cdr:x>
      <cdr:y>0.28247</cdr:y>
    </cdr:to>
    <cdr:sp macro="" textlink="">
      <cdr:nvSpPr>
        <cdr:cNvPr id="2" name="Elipse 1"/>
        <cdr:cNvSpPr/>
      </cdr:nvSpPr>
      <cdr:spPr>
        <a:xfrm xmlns:a="http://schemas.openxmlformats.org/drawingml/2006/main">
          <a:off x="3203848" y="659160"/>
          <a:ext cx="792088" cy="360040"/>
        </a:xfrm>
        <a:prstGeom xmlns:a="http://schemas.openxmlformats.org/drawingml/2006/main" prst="ellipse">
          <a:avLst/>
        </a:prstGeom>
        <a:solidFill xmlns:a="http://schemas.openxmlformats.org/drawingml/2006/main">
          <a:schemeClr val="accent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PY" sz="1200" b="1" dirty="0" smtClean="0"/>
            <a:t>+49%</a:t>
          </a:r>
          <a:endParaRPr lang="es-PY"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0.75</cdr:x>
      <cdr:y>0.16109</cdr:y>
    </cdr:from>
    <cdr:to>
      <cdr:x>0.87245</cdr:x>
      <cdr:y>0.2614</cdr:y>
    </cdr:to>
    <cdr:sp macro="" textlink="">
      <cdr:nvSpPr>
        <cdr:cNvPr id="2" name="Elipse 1"/>
        <cdr:cNvSpPr/>
      </cdr:nvSpPr>
      <cdr:spPr>
        <a:xfrm xmlns:a="http://schemas.openxmlformats.org/drawingml/2006/main">
          <a:off x="5600699" y="504826"/>
          <a:ext cx="914401" cy="314326"/>
        </a:xfrm>
        <a:prstGeom xmlns:a="http://schemas.openxmlformats.org/drawingml/2006/main" prst="ellipse">
          <a:avLst/>
        </a:prstGeom>
        <a:solidFill xmlns:a="http://schemas.openxmlformats.org/drawingml/2006/main">
          <a:schemeClr val="accent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s-PY" sz="1600" b="1" dirty="0"/>
            <a:t>+</a:t>
          </a:r>
          <a:r>
            <a:rPr lang="es-PY" sz="1600" b="1" dirty="0" smtClean="0"/>
            <a:t>45%</a:t>
          </a:r>
          <a:endParaRPr lang="es-PY"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0.49515</cdr:x>
      <cdr:y>0.3723</cdr:y>
    </cdr:from>
    <cdr:to>
      <cdr:x>0.62136</cdr:x>
      <cdr:y>0.49628</cdr:y>
    </cdr:to>
    <cdr:sp macro="" textlink="">
      <cdr:nvSpPr>
        <cdr:cNvPr id="2" name="Elipse 1"/>
        <cdr:cNvSpPr/>
      </cdr:nvSpPr>
      <cdr:spPr>
        <a:xfrm xmlns:a="http://schemas.openxmlformats.org/drawingml/2006/main">
          <a:off x="3672408" y="1313622"/>
          <a:ext cx="936104" cy="437459"/>
        </a:xfrm>
        <a:prstGeom xmlns:a="http://schemas.openxmlformats.org/drawingml/2006/main" prst="ellipse">
          <a:avLst/>
        </a:prstGeom>
        <a:solidFill xmlns:a="http://schemas.openxmlformats.org/drawingml/2006/main">
          <a:schemeClr val="tx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PY" sz="1600" b="1" dirty="0" smtClean="0"/>
            <a:t>+16%</a:t>
          </a:r>
          <a:endParaRPr lang="es-PY"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0.46528</cdr:x>
      <cdr:y>0.29283</cdr:y>
    </cdr:from>
    <cdr:to>
      <cdr:x>0.64653</cdr:x>
      <cdr:y>0.39006</cdr:y>
    </cdr:to>
    <cdr:sp macro="" textlink="">
      <cdr:nvSpPr>
        <cdr:cNvPr id="2" name="Elipse 1"/>
        <cdr:cNvSpPr/>
      </cdr:nvSpPr>
      <cdr:spPr>
        <a:xfrm xmlns:a="http://schemas.openxmlformats.org/drawingml/2006/main">
          <a:off x="2127245" y="803282"/>
          <a:ext cx="828675" cy="266721"/>
        </a:xfrm>
        <a:prstGeom xmlns:a="http://schemas.openxmlformats.org/drawingml/2006/main" prst="ellipse">
          <a:avLst/>
        </a:prstGeom>
        <a:solidFill xmlns:a="http://schemas.openxmlformats.org/drawingml/2006/main">
          <a:schemeClr val="accent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PY" sz="1400" b="1"/>
            <a:t>-37%</a:t>
          </a:r>
        </a:p>
      </cdr:txBody>
    </cdr:sp>
  </cdr:relSizeAnchor>
</c:userShapes>
</file>

<file path=ppt/drawings/drawing7.xml><?xml version="1.0" encoding="utf-8"?>
<c:userShapes xmlns:c="http://schemas.openxmlformats.org/drawingml/2006/chart">
  <cdr:relSizeAnchor xmlns:cdr="http://schemas.openxmlformats.org/drawingml/2006/chartDrawing">
    <cdr:from>
      <cdr:x>0.37778</cdr:x>
      <cdr:y>0.24769</cdr:y>
    </cdr:from>
    <cdr:to>
      <cdr:x>0.55903</cdr:x>
      <cdr:y>0.34492</cdr:y>
    </cdr:to>
    <cdr:sp macro="" textlink="">
      <cdr:nvSpPr>
        <cdr:cNvPr id="2" name="Elipse 1"/>
        <cdr:cNvSpPr/>
      </cdr:nvSpPr>
      <cdr:spPr>
        <a:xfrm xmlns:a="http://schemas.openxmlformats.org/drawingml/2006/main">
          <a:off x="1727195" y="679457"/>
          <a:ext cx="828675" cy="266721"/>
        </a:xfrm>
        <a:prstGeom xmlns:a="http://schemas.openxmlformats.org/drawingml/2006/main" prst="ellipse">
          <a:avLst/>
        </a:prstGeom>
        <a:solidFill xmlns:a="http://schemas.openxmlformats.org/drawingml/2006/main">
          <a:schemeClr val="accent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PY" sz="1400" b="1"/>
            <a:t>+8%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EA456-1C47-4DD2-A04E-EDC11C04EC3C}" type="datetimeFigureOut">
              <a:rPr lang="es-PY" smtClean="0"/>
              <a:t>22/03/2017</a:t>
            </a:fld>
            <a:endParaRPr lang="es-PY"/>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38B02-8149-4F22-87D6-C4411A6A58B0}" type="slidenum">
              <a:rPr lang="es-PY" smtClean="0"/>
              <a:t>‹Nº›</a:t>
            </a:fld>
            <a:endParaRPr lang="es-PY"/>
          </a:p>
        </p:txBody>
      </p:sp>
    </p:spTree>
    <p:extLst>
      <p:ext uri="{BB962C8B-B14F-4D97-AF65-F5344CB8AC3E}">
        <p14:creationId xmlns:p14="http://schemas.microsoft.com/office/powerpoint/2010/main" val="322286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AF2F4E80-A528-433C-99F5-235296D312F7}" type="slidenum">
              <a:rPr lang="es-PY" smtClean="0"/>
              <a:t>12</a:t>
            </a:fld>
            <a:endParaRPr lang="es-PY"/>
          </a:p>
        </p:txBody>
      </p:sp>
    </p:spTree>
    <p:extLst>
      <p:ext uri="{BB962C8B-B14F-4D97-AF65-F5344CB8AC3E}">
        <p14:creationId xmlns:p14="http://schemas.microsoft.com/office/powerpoint/2010/main" val="40763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D80F0419-CF97-4FC4-A143-A8E633C2633D}" type="slidenum">
              <a:rPr lang="es-PY" smtClean="0"/>
              <a:t>28</a:t>
            </a:fld>
            <a:endParaRPr lang="es-PY"/>
          </a:p>
        </p:txBody>
      </p:sp>
    </p:spTree>
    <p:extLst>
      <p:ext uri="{BB962C8B-B14F-4D97-AF65-F5344CB8AC3E}">
        <p14:creationId xmlns:p14="http://schemas.microsoft.com/office/powerpoint/2010/main" val="428392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D80F0419-CF97-4FC4-A143-A8E633C2633D}" type="slidenum">
              <a:rPr lang="es-PY" smtClean="0"/>
              <a:t>29</a:t>
            </a:fld>
            <a:endParaRPr lang="es-PY"/>
          </a:p>
        </p:txBody>
      </p:sp>
    </p:spTree>
    <p:extLst>
      <p:ext uri="{BB962C8B-B14F-4D97-AF65-F5344CB8AC3E}">
        <p14:creationId xmlns:p14="http://schemas.microsoft.com/office/powerpoint/2010/main" val="108447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71892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404159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374964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547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13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756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45958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22292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202231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402726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4404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114658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2940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4E3E16-6E77-4071-9126-BB7850FBE115}" type="datetimeFigureOut">
              <a:rPr lang="es-PY" smtClean="0"/>
              <a:pPr/>
              <a:t>22/03/2017</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32072E60-BC35-45E4-9800-2C1175019DED}" type="slidenum">
              <a:rPr lang="es-PY" smtClean="0"/>
              <a:pPr/>
              <a:t>‹Nº›</a:t>
            </a:fld>
            <a:endParaRPr lang="es-PY"/>
          </a:p>
        </p:txBody>
      </p:sp>
    </p:spTree>
    <p:extLst>
      <p:ext uri="{BB962C8B-B14F-4D97-AF65-F5344CB8AC3E}">
        <p14:creationId xmlns:p14="http://schemas.microsoft.com/office/powerpoint/2010/main" val="156000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E3E16-6E77-4071-9126-BB7850FBE115}" type="datetimeFigureOut">
              <a:rPr lang="es-PY" smtClean="0"/>
              <a:pPr/>
              <a:t>22/03/2017</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72E60-BC35-45E4-9800-2C1175019DED}" type="slidenum">
              <a:rPr lang="es-PY" smtClean="0"/>
              <a:pPr/>
              <a:t>‹Nº›</a:t>
            </a:fld>
            <a:endParaRPr lang="es-PY"/>
          </a:p>
        </p:txBody>
      </p:sp>
    </p:spTree>
    <p:extLst>
      <p:ext uri="{BB962C8B-B14F-4D97-AF65-F5344CB8AC3E}">
        <p14:creationId xmlns:p14="http://schemas.microsoft.com/office/powerpoint/2010/main" val="1908452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8.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osvaldo.gauto@bvpasa.com.py"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7.jpeg"/><Relationship Id="rId4" Type="http://schemas.openxmlformats.org/officeDocument/2006/relationships/diagramData" Target="../diagrams/data2.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37" y="1362075"/>
            <a:ext cx="2985135" cy="1183648"/>
          </a:xfrm>
          <a:prstGeom prst="rect">
            <a:avLst/>
          </a:prstGeom>
        </p:spPr>
      </p:pic>
      <p:graphicFrame>
        <p:nvGraphicFramePr>
          <p:cNvPr id="3" name="Diagrama 2"/>
          <p:cNvGraphicFramePr/>
          <p:nvPr>
            <p:extLst>
              <p:ext uri="{D42A27DB-BD31-4B8C-83A1-F6EECF244321}">
                <p14:modId xmlns:p14="http://schemas.microsoft.com/office/powerpoint/2010/main" val="1112734535"/>
              </p:ext>
            </p:extLst>
          </p:nvPr>
        </p:nvGraphicFramePr>
        <p:xfrm>
          <a:off x="85725" y="4110030"/>
          <a:ext cx="7258050" cy="1709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a:spLocks noGrp="1"/>
          </p:cNvSpPr>
          <p:nvPr>
            <p:ph type="title"/>
          </p:nvPr>
        </p:nvSpPr>
        <p:spPr>
          <a:xfrm>
            <a:off x="3563888" y="2545723"/>
            <a:ext cx="4544105" cy="1388950"/>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s-PY" sz="4000" b="1" dirty="0" smtClean="0">
                <a:solidFill>
                  <a:schemeClr val="tx2"/>
                </a:solidFill>
              </a:rPr>
              <a:t>SITUACIÓN Y PERSPECTIVAS</a:t>
            </a:r>
            <a:endParaRPr lang="es-PY" sz="4000" b="1" dirty="0">
              <a:solidFill>
                <a:schemeClr val="tx2"/>
              </a:solidFill>
            </a:endParaRPr>
          </a:p>
        </p:txBody>
      </p:sp>
    </p:spTree>
    <p:extLst>
      <p:ext uri="{BB962C8B-B14F-4D97-AF65-F5344CB8AC3E}">
        <p14:creationId xmlns:p14="http://schemas.microsoft.com/office/powerpoint/2010/main" val="220208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Volumen operado </a:t>
            </a:r>
            <a:r>
              <a:rPr lang="es-PY" sz="2400" b="1" cap="all" dirty="0">
                <a:solidFill>
                  <a:schemeClr val="bg1"/>
                </a:solidFill>
                <a:latin typeface="Berlin Sans FB Demi" pitchFamily="34" charset="0"/>
              </a:rPr>
              <a:t>por </a:t>
            </a:r>
            <a:r>
              <a:rPr lang="es-PY" sz="2400" b="1" cap="all" dirty="0" smtClean="0">
                <a:solidFill>
                  <a:schemeClr val="bg1"/>
                </a:solidFill>
                <a:latin typeface="Berlin Sans FB Demi" pitchFamily="34" charset="0"/>
              </a:rPr>
              <a:t>moneda</a:t>
            </a:r>
            <a:endParaRPr lang="es-PY" sz="2400" b="1" cap="all" dirty="0">
              <a:solidFill>
                <a:schemeClr val="bg1"/>
              </a:solidFill>
              <a:latin typeface="Berlin Sans FB Demi"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10" name="Rectángulo 9"/>
          <p:cNvSpPr/>
          <p:nvPr/>
        </p:nvSpPr>
        <p:spPr>
          <a:xfrm>
            <a:off x="251520" y="1268760"/>
            <a:ext cx="8712968" cy="115212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Y" dirty="0" smtClean="0"/>
              <a:t>En el 2016 la mayor parte del volumen operado fue en moneda local. Por su parte, las operaciones en dólares fueron ganando más terreno </a:t>
            </a:r>
            <a:r>
              <a:rPr lang="es-PY" dirty="0"/>
              <a:t>en un año marcado por la </a:t>
            </a:r>
            <a:r>
              <a:rPr lang="es-PY" dirty="0" smtClean="0"/>
              <a:t>fluctuación </a:t>
            </a:r>
            <a:r>
              <a:rPr lang="es-PY" dirty="0"/>
              <a:t>constante de la divisa americana.</a:t>
            </a:r>
          </a:p>
        </p:txBody>
      </p:sp>
      <p:graphicFrame>
        <p:nvGraphicFramePr>
          <p:cNvPr id="8" name="Gráfico 7"/>
          <p:cNvGraphicFramePr>
            <a:graphicFrameLocks/>
          </p:cNvGraphicFramePr>
          <p:nvPr>
            <p:extLst>
              <p:ext uri="{D42A27DB-BD31-4B8C-83A1-F6EECF244321}">
                <p14:modId xmlns:p14="http://schemas.microsoft.com/office/powerpoint/2010/main" val="2134728191"/>
              </p:ext>
            </p:extLst>
          </p:nvPr>
        </p:nvGraphicFramePr>
        <p:xfrm>
          <a:off x="179512" y="2420888"/>
          <a:ext cx="8784976" cy="424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03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Volumen operado </a:t>
            </a:r>
            <a:r>
              <a:rPr lang="es-PY" sz="2400" b="1" cap="all" dirty="0">
                <a:solidFill>
                  <a:schemeClr val="bg1"/>
                </a:solidFill>
                <a:latin typeface="Berlin Sans FB Demi" pitchFamily="34" charset="0"/>
              </a:rPr>
              <a:t>por </a:t>
            </a:r>
            <a:r>
              <a:rPr lang="es-PY" sz="2400" b="1" cap="all" dirty="0" smtClean="0">
                <a:solidFill>
                  <a:schemeClr val="bg1"/>
                </a:solidFill>
                <a:latin typeface="Berlin Sans FB Demi" pitchFamily="34" charset="0"/>
              </a:rPr>
              <a:t>tipo de instrumento</a:t>
            </a:r>
            <a:endParaRPr lang="es-PY" sz="2400" b="1" cap="all" dirty="0">
              <a:solidFill>
                <a:schemeClr val="bg1"/>
              </a:solidFill>
              <a:latin typeface="Berlin Sans FB Demi"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8" name="Rectángulo 7"/>
          <p:cNvSpPr/>
          <p:nvPr/>
        </p:nvSpPr>
        <p:spPr>
          <a:xfrm>
            <a:off x="323528" y="1268760"/>
            <a:ext cx="8496944" cy="14401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Y" sz="1600" dirty="0" smtClean="0"/>
              <a:t>Los instrumentos más negociados durante el 2016 fueron los bonos subordinados, debido a varias emisiones registradas y gracias a un importante movimiento de reventa en el mercado secundario.</a:t>
            </a:r>
          </a:p>
          <a:p>
            <a:pPr algn="just"/>
            <a:r>
              <a:rPr lang="es-PY" sz="1600" dirty="0" smtClean="0"/>
              <a:t>Por otra parte, la aparición del sector público en el mercado de valores a través del Ministerio de Hacienda y de la AFD sitúa a los bonos públicos como segundo instrumento más negociado.</a:t>
            </a:r>
          </a:p>
        </p:txBody>
      </p:sp>
      <p:graphicFrame>
        <p:nvGraphicFramePr>
          <p:cNvPr id="9" name="Gráfico 8"/>
          <p:cNvGraphicFramePr>
            <a:graphicFrameLocks/>
          </p:cNvGraphicFramePr>
          <p:nvPr>
            <p:extLst>
              <p:ext uri="{D42A27DB-BD31-4B8C-83A1-F6EECF244321}">
                <p14:modId xmlns:p14="http://schemas.microsoft.com/office/powerpoint/2010/main" val="3605846034"/>
              </p:ext>
            </p:extLst>
          </p:nvPr>
        </p:nvGraphicFramePr>
        <p:xfrm>
          <a:off x="179512" y="2708921"/>
          <a:ext cx="878497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9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Títulos custodiados en bolsa</a:t>
            </a:r>
            <a:endParaRPr lang="es-PY" sz="2400" b="1" cap="all" dirty="0">
              <a:solidFill>
                <a:schemeClr val="bg1"/>
              </a:solidFill>
              <a:latin typeface="Berlin Sans FB Demi" pitchFamily="34" charset="0"/>
            </a:endParaRPr>
          </a:p>
        </p:txBody>
      </p:sp>
      <p:pic>
        <p:nvPicPr>
          <p:cNvPr id="5" name="Picture 2" descr="F:\bvpas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9"/>
            <a:ext cx="2267744" cy="1200047"/>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5724128" y="1412776"/>
            <a:ext cx="1728192" cy="936104"/>
          </a:xfrm>
          <a:prstGeom prst="ellipse">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b="1" dirty="0" smtClean="0"/>
              <a:t>USD</a:t>
            </a:r>
          </a:p>
          <a:p>
            <a:pPr algn="ctr"/>
            <a:r>
              <a:rPr lang="es-PY" sz="1200" b="1" dirty="0" smtClean="0"/>
              <a:t>(Millones)</a:t>
            </a:r>
            <a:endParaRPr lang="es-PY" b="1" dirty="0"/>
          </a:p>
        </p:txBody>
      </p:sp>
      <p:sp>
        <p:nvSpPr>
          <p:cNvPr id="11" name="CuadroTexto 10"/>
          <p:cNvSpPr txBox="1"/>
          <p:nvPr/>
        </p:nvSpPr>
        <p:spPr>
          <a:xfrm>
            <a:off x="1133872" y="6204489"/>
            <a:ext cx="6912768" cy="338554"/>
          </a:xfrm>
          <a:prstGeom prst="rect">
            <a:avLst/>
          </a:prstGeom>
          <a:noFill/>
          <a:ln>
            <a:solidFill>
              <a:schemeClr val="accent1">
                <a:lumMod val="75000"/>
              </a:schemeClr>
            </a:solidFill>
          </a:ln>
        </p:spPr>
        <p:txBody>
          <a:bodyPr wrap="square" rtlCol="0" anchor="ctr">
            <a:spAutoFit/>
          </a:bodyPr>
          <a:lstStyle/>
          <a:p>
            <a:pPr algn="ctr"/>
            <a:r>
              <a:rPr lang="es-PY" sz="1600" b="1" dirty="0" smtClean="0"/>
              <a:t>TOTAL CUSTODIADO: USD 760 MILLONES APROX.</a:t>
            </a:r>
            <a:endParaRPr lang="es-PY" sz="1600" b="1" dirty="0"/>
          </a:p>
        </p:txBody>
      </p:sp>
      <p:sp>
        <p:nvSpPr>
          <p:cNvPr id="12" name="CuadroTexto 11"/>
          <p:cNvSpPr txBox="1"/>
          <p:nvPr/>
        </p:nvSpPr>
        <p:spPr>
          <a:xfrm>
            <a:off x="24340" y="6546140"/>
            <a:ext cx="1595332" cy="246221"/>
          </a:xfrm>
          <a:prstGeom prst="rect">
            <a:avLst/>
          </a:prstGeom>
          <a:noFill/>
          <a:ln>
            <a:noFill/>
          </a:ln>
        </p:spPr>
        <p:txBody>
          <a:bodyPr wrap="square" rtlCol="0" anchor="ctr">
            <a:spAutoFit/>
          </a:bodyPr>
          <a:lstStyle/>
          <a:p>
            <a:r>
              <a:rPr lang="es-PY" sz="1000" dirty="0" smtClean="0"/>
              <a:t>Tipo de cambio: Gs. 5.649</a:t>
            </a:r>
            <a:endParaRPr lang="es-PY" sz="1000" dirty="0"/>
          </a:p>
        </p:txBody>
      </p:sp>
      <p:sp>
        <p:nvSpPr>
          <p:cNvPr id="20" name="CuadroTexto 19"/>
          <p:cNvSpPr txBox="1"/>
          <p:nvPr/>
        </p:nvSpPr>
        <p:spPr>
          <a:xfrm>
            <a:off x="107504" y="5007579"/>
            <a:ext cx="8928992" cy="923330"/>
          </a:xfrm>
          <a:prstGeom prst="rect">
            <a:avLst/>
          </a:prstGeom>
          <a:noFill/>
          <a:ln>
            <a:noFill/>
          </a:ln>
        </p:spPr>
        <p:txBody>
          <a:bodyPr wrap="square" rtlCol="0" anchor="ctr">
            <a:spAutoFit/>
          </a:bodyPr>
          <a:lstStyle/>
          <a:p>
            <a:pPr algn="just"/>
            <a:r>
              <a:rPr lang="es-PY" dirty="0"/>
              <a:t>El total de títulos valores disponibles para negociación en la BVPASA creció en ambas monedas con relación al 2015. Esto se traduce en más instrumentos disponibles para negociación en el mercado secundario</a:t>
            </a:r>
            <a:r>
              <a:rPr lang="es-PY" dirty="0" smtClean="0"/>
              <a:t>.</a:t>
            </a:r>
            <a:endParaRPr lang="es-PY" b="1" dirty="0"/>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16" name="Elipse 15"/>
          <p:cNvSpPr/>
          <p:nvPr/>
        </p:nvSpPr>
        <p:spPr>
          <a:xfrm>
            <a:off x="1259632" y="1412776"/>
            <a:ext cx="1800200" cy="936104"/>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sz="1600" b="1" dirty="0" smtClean="0"/>
              <a:t>GUARANÍES</a:t>
            </a:r>
          </a:p>
          <a:p>
            <a:pPr algn="ctr"/>
            <a:r>
              <a:rPr lang="es-PY" sz="1200" b="1" dirty="0" smtClean="0"/>
              <a:t>(</a:t>
            </a:r>
            <a:r>
              <a:rPr lang="es-PY" sz="1200" b="1" dirty="0"/>
              <a:t>M</a:t>
            </a:r>
            <a:r>
              <a:rPr lang="es-PY" sz="1200" b="1" dirty="0" smtClean="0"/>
              <a:t>iles de millones)</a:t>
            </a:r>
            <a:endParaRPr lang="es-PY" sz="1600" b="1" dirty="0"/>
          </a:p>
        </p:txBody>
      </p:sp>
      <p:graphicFrame>
        <p:nvGraphicFramePr>
          <p:cNvPr id="14" name="Gráfico 13"/>
          <p:cNvGraphicFramePr>
            <a:graphicFrameLocks/>
          </p:cNvGraphicFramePr>
          <p:nvPr>
            <p:extLst>
              <p:ext uri="{D42A27DB-BD31-4B8C-83A1-F6EECF244321}">
                <p14:modId xmlns:p14="http://schemas.microsoft.com/office/powerpoint/2010/main" val="1080882691"/>
              </p:ext>
            </p:extLst>
          </p:nvPr>
        </p:nvGraphicFramePr>
        <p:xfrm>
          <a:off x="4572000" y="1388257"/>
          <a:ext cx="4464496" cy="36289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p:cNvGraphicFramePr>
            <a:graphicFrameLocks/>
          </p:cNvGraphicFramePr>
          <p:nvPr>
            <p:extLst>
              <p:ext uri="{D42A27DB-BD31-4B8C-83A1-F6EECF244321}">
                <p14:modId xmlns:p14="http://schemas.microsoft.com/office/powerpoint/2010/main" val="4220721442"/>
              </p:ext>
            </p:extLst>
          </p:nvPr>
        </p:nvGraphicFramePr>
        <p:xfrm>
          <a:off x="-5542" y="1355455"/>
          <a:ext cx="4788024" cy="36624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5650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7613" y="1485530"/>
            <a:ext cx="1010194" cy="1010194"/>
          </a:xfrm>
          <a:prstGeom prst="rect">
            <a:avLst/>
          </a:prstGeom>
        </p:spPr>
      </p:pic>
      <p:pic>
        <p:nvPicPr>
          <p:cNvPr id="26" name="Imagen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4" y="1338581"/>
            <a:ext cx="2005714" cy="1157143"/>
          </a:xfrm>
          <a:prstGeom prst="rect">
            <a:avLst/>
          </a:prstGeom>
        </p:spPr>
      </p:pic>
      <p:pic>
        <p:nvPicPr>
          <p:cNvPr id="27" name="Imagen 26"/>
          <p:cNvPicPr>
            <a:picLocks noChangeAspect="1"/>
          </p:cNvPicPr>
          <p:nvPr/>
        </p:nvPicPr>
        <p:blipFill>
          <a:blip r:embed="rId4"/>
          <a:stretch>
            <a:fillRect/>
          </a:stretch>
        </p:blipFill>
        <p:spPr>
          <a:xfrm>
            <a:off x="3603772" y="1485530"/>
            <a:ext cx="1579868" cy="1579868"/>
          </a:xfrm>
          <a:prstGeom prst="rect">
            <a:avLst/>
          </a:prstGeom>
        </p:spPr>
      </p:pic>
      <p:pic>
        <p:nvPicPr>
          <p:cNvPr id="28" name="Imagen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44" y="5700369"/>
            <a:ext cx="2854037" cy="896983"/>
          </a:xfrm>
          <a:prstGeom prst="rect">
            <a:avLst/>
          </a:prstGeom>
        </p:spPr>
      </p:pic>
      <p:pic>
        <p:nvPicPr>
          <p:cNvPr id="29" name="Imagen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807" y="4341942"/>
            <a:ext cx="3723927" cy="896982"/>
          </a:xfrm>
          <a:prstGeom prst="rect">
            <a:avLst/>
          </a:prstGeom>
        </p:spPr>
      </p:pic>
      <p:pic>
        <p:nvPicPr>
          <p:cNvPr id="30" name="Imagen 29"/>
          <p:cNvPicPr>
            <a:picLocks noChangeAspect="1"/>
          </p:cNvPicPr>
          <p:nvPr/>
        </p:nvPicPr>
        <p:blipFill rotWithShape="1">
          <a:blip r:embed="rId7">
            <a:extLst>
              <a:ext uri="{28A0092B-C50C-407E-A947-70E740481C1C}">
                <a14:useLocalDpi xmlns:a14="http://schemas.microsoft.com/office/drawing/2010/main" val="0"/>
              </a:ext>
            </a:extLst>
          </a:blip>
          <a:srcRect t="22509" b="22457"/>
          <a:stretch/>
        </p:blipFill>
        <p:spPr>
          <a:xfrm>
            <a:off x="5531276" y="4211313"/>
            <a:ext cx="2747664" cy="937456"/>
          </a:xfrm>
          <a:prstGeom prst="rect">
            <a:avLst/>
          </a:prstGeom>
        </p:spPr>
      </p:pic>
      <p:pic>
        <p:nvPicPr>
          <p:cNvPr id="31" name="Imagen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078" y="3065398"/>
            <a:ext cx="1661455" cy="722372"/>
          </a:xfrm>
          <a:prstGeom prst="rect">
            <a:avLst/>
          </a:prstGeom>
        </p:spPr>
      </p:pic>
      <p:pic>
        <p:nvPicPr>
          <p:cNvPr id="32" name="Imagen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7070" y="5832488"/>
            <a:ext cx="3238649" cy="632744"/>
          </a:xfrm>
          <a:prstGeom prst="rect">
            <a:avLst/>
          </a:prstGeom>
        </p:spPr>
      </p:pic>
      <p:pic>
        <p:nvPicPr>
          <p:cNvPr id="33" name="Imagen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503" y="2668637"/>
            <a:ext cx="4317209" cy="1385922"/>
          </a:xfrm>
          <a:prstGeom prst="rect">
            <a:avLst/>
          </a:prstGeom>
        </p:spPr>
      </p:pic>
      <p:sp>
        <p:nvSpPr>
          <p:cNvPr id="11"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Entidades con cuenta de </a:t>
            </a:r>
            <a:r>
              <a:rPr lang="es-PY" sz="2400" b="1" cap="all" dirty="0" err="1" smtClean="0">
                <a:solidFill>
                  <a:schemeClr val="bg1"/>
                </a:solidFill>
                <a:latin typeface="Berlin Sans FB Demi" pitchFamily="34" charset="0"/>
              </a:rPr>
              <a:t>subcustodia</a:t>
            </a:r>
            <a:endParaRPr lang="es-PY" sz="2400" b="1" cap="all" dirty="0">
              <a:solidFill>
                <a:schemeClr val="bg1"/>
              </a:solidFill>
              <a:latin typeface="Berlin Sans FB Demi" pitchFamily="34" charset="0"/>
            </a:endParaRPr>
          </a:p>
        </p:txBody>
      </p:sp>
      <p:pic>
        <p:nvPicPr>
          <p:cNvPr id="12"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Tree>
    <p:extLst>
      <p:ext uri="{BB962C8B-B14F-4D97-AF65-F5344CB8AC3E}">
        <p14:creationId xmlns:p14="http://schemas.microsoft.com/office/powerpoint/2010/main" val="406158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SECTORES DE LA ECONOMÍA EN LA BVPASA</a:t>
            </a:r>
            <a:endParaRPr lang="es-PY" sz="2400" b="1" cap="all" dirty="0">
              <a:solidFill>
                <a:schemeClr val="bg1"/>
              </a:solidFill>
              <a:latin typeface="Berlin Sans FB Demi"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505329131"/>
              </p:ext>
            </p:extLst>
          </p:nvPr>
        </p:nvGraphicFramePr>
        <p:xfrm>
          <a:off x="125108" y="1268760"/>
          <a:ext cx="8911388" cy="2592286"/>
        </p:xfrm>
        <a:graphic>
          <a:graphicData uri="http://schemas.openxmlformats.org/drawingml/2006/table">
            <a:tbl>
              <a:tblPr/>
              <a:tblGrid>
                <a:gridCol w="1274763"/>
                <a:gridCol w="991925"/>
                <a:gridCol w="1322566"/>
                <a:gridCol w="5322134"/>
              </a:tblGrid>
              <a:tr h="499858">
                <a:tc>
                  <a:txBody>
                    <a:bodyPr/>
                    <a:lstStyle/>
                    <a:p>
                      <a:pPr algn="ctr" fontAlgn="ctr"/>
                      <a:r>
                        <a:rPr lang="es-PY" sz="1200" b="1" i="0" u="none" strike="noStrike" dirty="0">
                          <a:solidFill>
                            <a:srgbClr val="FFFFFF"/>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Y" sz="1200" b="1" i="0" u="none" strike="noStrike">
                          <a:solidFill>
                            <a:srgbClr val="FFFFFF"/>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Y" sz="1200" b="1" i="0" u="none" strike="noStrike">
                          <a:solidFill>
                            <a:srgbClr val="FFFFFF"/>
                          </a:solidFill>
                          <a:effectLst/>
                          <a:latin typeface="Calibri" panose="020F0502020204030204" pitchFamily="34" charset="0"/>
                        </a:rPr>
                        <a:t>% del volumen operado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s-PY" sz="1200" b="1" i="0" u="none" strike="noStrike" dirty="0">
                          <a:solidFill>
                            <a:srgbClr val="FFFFFF"/>
                          </a:solidFill>
                          <a:effectLst/>
                          <a:latin typeface="Calibri" panose="020F0502020204030204" pitchFamily="34" charset="0"/>
                        </a:rPr>
                        <a:t>Rubro de las principales empresas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232492">
                <a:tc>
                  <a:txBody>
                    <a:bodyPr/>
                    <a:lstStyle/>
                    <a:p>
                      <a:pPr algn="l" fontAlgn="b"/>
                      <a:r>
                        <a:rPr lang="es-PY" sz="1100" b="0" i="0" u="none" strike="noStrike">
                          <a:solidFill>
                            <a:srgbClr val="000000"/>
                          </a:solidFill>
                          <a:effectLst/>
                          <a:latin typeface="Calibri" panose="020F0502020204030204" pitchFamily="34" charset="0"/>
                        </a:rPr>
                        <a:t>COMERCIAL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Importadoras, Retailers, Representantes de Marcas Extranjeras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FIDEICOMISOS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Fideicomisos de titularización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FINANCIERO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Bancos, Financieras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INDUSTRIAL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Químicas, Frigoríficos, Agropecuarias, Maquilas, Exportadoras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INMOBILIARIA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100" b="0" i="0" u="none" strike="noStrike" dirty="0">
                          <a:solidFill>
                            <a:srgbClr val="000000"/>
                          </a:solidFill>
                          <a:effectLst/>
                          <a:latin typeface="Calibri" panose="020F0502020204030204" pitchFamily="34" charset="0"/>
                        </a:rPr>
                        <a:t>Compra, venta y arrendamiento de </a:t>
                      </a:r>
                      <a:r>
                        <a:rPr lang="es-PY" sz="1100" b="0" i="0" u="none" strike="noStrike" dirty="0" smtClean="0">
                          <a:solidFill>
                            <a:srgbClr val="000000"/>
                          </a:solidFill>
                          <a:effectLst/>
                          <a:latin typeface="Calibri" panose="020F0502020204030204" pitchFamily="34" charset="0"/>
                        </a:rPr>
                        <a:t>propiedades</a:t>
                      </a:r>
                      <a:endParaRPr lang="es-PY"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OTROS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smtClean="0">
                          <a:solidFill>
                            <a:srgbClr val="000000"/>
                          </a:solidFill>
                          <a:effectLst/>
                          <a:latin typeface="Calibri" panose="020F0502020204030204" pitchFamily="34" charset="0"/>
                        </a:rPr>
                        <a:t>1,5%</a:t>
                      </a:r>
                      <a:endParaRPr lang="es-PY"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Y" sz="1100" b="0" i="0" u="none" strike="noStrike">
                          <a:solidFill>
                            <a:srgbClr val="000000"/>
                          </a:solidFill>
                          <a:effectLst/>
                          <a:latin typeface="Calibri" panose="020F0502020204030204" pitchFamily="34" charset="0"/>
                        </a:rPr>
                        <a:t>Construcciones, Tecnología, Casas de Crédito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PÚBLICO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Hacienda, AFD, Municipios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l" fontAlgn="b"/>
                      <a:r>
                        <a:rPr lang="es-PY" sz="1100" b="0" i="0" u="none" strike="noStrike">
                          <a:solidFill>
                            <a:srgbClr val="000000"/>
                          </a:solidFill>
                          <a:effectLst/>
                          <a:latin typeface="Calibri" panose="020F0502020204030204" pitchFamily="34" charset="0"/>
                        </a:rPr>
                        <a:t>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Y"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PY" sz="1100" b="0" i="0" u="none" strike="noStrike">
                          <a:solidFill>
                            <a:srgbClr val="000000"/>
                          </a:solidFill>
                          <a:effectLst/>
                          <a:latin typeface="Calibri" panose="020F0502020204030204" pitchFamily="34" charset="0"/>
                        </a:rPr>
                        <a:t>Hotelería, Finanzas, Publicidad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492">
                <a:tc>
                  <a:txBody>
                    <a:bodyPr/>
                    <a:lstStyle/>
                    <a:p>
                      <a:pPr algn="ctr" fontAlgn="b"/>
                      <a:r>
                        <a:rPr lang="es-PY" sz="11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PY" sz="1100" b="1" i="0" u="none" strike="noStrike" dirty="0">
                          <a:solidFill>
                            <a:srgbClr val="FFFFFF"/>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PY" sz="1100" b="1" i="0" u="none" strike="noStrike" dirty="0">
                          <a:solidFill>
                            <a:srgbClr val="FFFFF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rtl="0" fontAlgn="b"/>
                      <a:endParaRPr lang="es-PY"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2340323709"/>
              </p:ext>
            </p:extLst>
          </p:nvPr>
        </p:nvGraphicFramePr>
        <p:xfrm>
          <a:off x="90064" y="3861048"/>
          <a:ext cx="460851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a:graphicFrameLocks/>
          </p:cNvGraphicFramePr>
          <p:nvPr>
            <p:extLst>
              <p:ext uri="{D42A27DB-BD31-4B8C-83A1-F6EECF244321}">
                <p14:modId xmlns:p14="http://schemas.microsoft.com/office/powerpoint/2010/main" val="708203585"/>
              </p:ext>
            </p:extLst>
          </p:nvPr>
        </p:nvGraphicFramePr>
        <p:xfrm>
          <a:off x="4283968" y="3861048"/>
          <a:ext cx="4723036"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390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CANTIDAD DE OPERACIONES EN LA BVPASA</a:t>
            </a:r>
            <a:endParaRPr lang="es-PY" sz="2400" b="1" cap="all" dirty="0">
              <a:solidFill>
                <a:schemeClr val="bg1"/>
              </a:solidFill>
              <a:latin typeface="Berlin Sans FB Demi" pitchFamily="34" charset="0"/>
            </a:endParaRPr>
          </a:p>
        </p:txBody>
      </p:sp>
      <p:sp>
        <p:nvSpPr>
          <p:cNvPr id="9" name="Rectángulo 8"/>
          <p:cNvSpPr/>
          <p:nvPr/>
        </p:nvSpPr>
        <p:spPr>
          <a:xfrm>
            <a:off x="323528" y="1207226"/>
            <a:ext cx="8712968" cy="14799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PY" dirty="0"/>
              <a:t>Durante el 2016 se cerraron </a:t>
            </a:r>
            <a:r>
              <a:rPr lang="es-PY" dirty="0" smtClean="0">
                <a:solidFill>
                  <a:schemeClr val="tx1"/>
                </a:solidFill>
              </a:rPr>
              <a:t>7.628</a:t>
            </a:r>
            <a:r>
              <a:rPr lang="es-PY" dirty="0" smtClean="0"/>
              <a:t> </a:t>
            </a:r>
            <a:r>
              <a:rPr lang="es-PY" dirty="0"/>
              <a:t>operaciones a través de la Bolsa. De este total, 7</a:t>
            </a:r>
            <a:r>
              <a:rPr lang="es-PY" dirty="0">
                <a:solidFill>
                  <a:schemeClr val="tx1"/>
                </a:solidFill>
              </a:rPr>
              <a:t>.225</a:t>
            </a:r>
            <a:r>
              <a:rPr lang="es-PY" dirty="0"/>
              <a:t> corresponden al sistema electrónico de negociación y </a:t>
            </a:r>
            <a:r>
              <a:rPr lang="es-PY" dirty="0" smtClean="0"/>
              <a:t>403 </a:t>
            </a:r>
            <a:r>
              <a:rPr lang="es-PY" dirty="0"/>
              <a:t>al sistema tradicional.</a:t>
            </a:r>
          </a:p>
          <a:p>
            <a:pPr marL="285750" indent="-285750">
              <a:buFont typeface="Arial" panose="020B0604020202020204" pitchFamily="34" charset="0"/>
              <a:buChar char="•"/>
            </a:pPr>
            <a:r>
              <a:rPr lang="es-PY" dirty="0"/>
              <a:t>Con esto se registra un aumento del 4</a:t>
            </a:r>
            <a:r>
              <a:rPr lang="es-PY" dirty="0">
                <a:solidFill>
                  <a:schemeClr val="tx1"/>
                </a:solidFill>
              </a:rPr>
              <a:t>5</a:t>
            </a:r>
            <a:r>
              <a:rPr lang="es-PY" dirty="0"/>
              <a:t>% respecto a la cantidad total de operaciones del 2015, y un promedio de </a:t>
            </a:r>
            <a:r>
              <a:rPr lang="es-PY" dirty="0">
                <a:solidFill>
                  <a:schemeClr val="tx1"/>
                </a:solidFill>
              </a:rPr>
              <a:t>30</a:t>
            </a:r>
            <a:r>
              <a:rPr lang="es-PY" dirty="0"/>
              <a:t> operaciones por día hábil bursátil del año.</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13" name="Gráfico 12"/>
          <p:cNvGraphicFramePr>
            <a:graphicFrameLocks/>
          </p:cNvGraphicFramePr>
          <p:nvPr>
            <p:extLst>
              <p:ext uri="{D42A27DB-BD31-4B8C-83A1-F6EECF244321}">
                <p14:modId xmlns:p14="http://schemas.microsoft.com/office/powerpoint/2010/main" val="2616198959"/>
              </p:ext>
            </p:extLst>
          </p:nvPr>
        </p:nvGraphicFramePr>
        <p:xfrm>
          <a:off x="179512" y="2492896"/>
          <a:ext cx="8712968"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45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TOTAL LIQUIDADO EN LA BVPASA</a:t>
            </a:r>
            <a:endParaRPr lang="es-PY" sz="2400" b="1" cap="all" dirty="0">
              <a:solidFill>
                <a:schemeClr val="bg1"/>
              </a:solidFill>
              <a:latin typeface="Berlin Sans FB Demi" pitchFamily="34" charset="0"/>
            </a:endParaRPr>
          </a:p>
        </p:txBody>
      </p:sp>
      <p:sp>
        <p:nvSpPr>
          <p:cNvPr id="6" name="Marcador de contenido 2"/>
          <p:cNvSpPr>
            <a:spLocks noGrp="1"/>
          </p:cNvSpPr>
          <p:nvPr>
            <p:ph idx="1"/>
          </p:nvPr>
        </p:nvSpPr>
        <p:spPr>
          <a:xfrm>
            <a:off x="179512" y="1207226"/>
            <a:ext cx="8784976" cy="1933742"/>
          </a:xfrm>
        </p:spPr>
        <p:txBody>
          <a:bodyPr>
            <a:noAutofit/>
          </a:bodyPr>
          <a:lstStyle/>
          <a:p>
            <a:pPr algn="just"/>
            <a:r>
              <a:rPr lang="es-PY" sz="2400" dirty="0" smtClean="0"/>
              <a:t>Las liquidaciones corresponden a los montos concretados en Bolsa en concepto de pagos tanto de intereses y capitales como de operaciones cerradas en rueda.</a:t>
            </a:r>
          </a:p>
          <a:p>
            <a:pPr algn="just"/>
            <a:r>
              <a:rPr lang="es-PY" sz="2400" dirty="0" smtClean="0"/>
              <a:t>En suma, los totales liquidados para cada moneda se comportaron de la siguiente manera.</a:t>
            </a:r>
          </a:p>
          <a:p>
            <a:pPr marL="0" indent="0" algn="just">
              <a:buNone/>
            </a:pPr>
            <a:endParaRPr lang="es-PY" sz="24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4199383725"/>
              </p:ext>
            </p:extLst>
          </p:nvPr>
        </p:nvGraphicFramePr>
        <p:xfrm>
          <a:off x="899592" y="3123490"/>
          <a:ext cx="7416824"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86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TOTAL NEGOCIADO POR TIPO DE INVERSOR</a:t>
            </a:r>
            <a:endParaRPr lang="es-PY" sz="2400" b="1" cap="all" dirty="0">
              <a:solidFill>
                <a:schemeClr val="bg1"/>
              </a:solidFill>
              <a:latin typeface="Berlin Sans FB Demi" pitchFamily="34" charset="0"/>
            </a:endParaRPr>
          </a:p>
        </p:txBody>
      </p:sp>
      <p:sp>
        <p:nvSpPr>
          <p:cNvPr id="2" name="Rectángulo 1"/>
          <p:cNvSpPr/>
          <p:nvPr/>
        </p:nvSpPr>
        <p:spPr>
          <a:xfrm>
            <a:off x="251520" y="1412776"/>
            <a:ext cx="8640960" cy="13464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PY" dirty="0"/>
              <a:t>Durante el 2016, la mayor parte de las inversiones fueron captadas por inversionistas institucionales, que representaron el </a:t>
            </a:r>
            <a:r>
              <a:rPr lang="es-PY" dirty="0">
                <a:solidFill>
                  <a:schemeClr val="tx1"/>
                </a:solidFill>
              </a:rPr>
              <a:t>39% del volumen comprador. Por otra parte, los inversionistas jurídicos y físicos representaron el 38% y 23% </a:t>
            </a:r>
            <a:r>
              <a:rPr lang="es-PY" dirty="0"/>
              <a:t>del volumen comprador, respectivamente.</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654865631"/>
              </p:ext>
            </p:extLst>
          </p:nvPr>
        </p:nvGraphicFramePr>
        <p:xfrm>
          <a:off x="251520" y="2768440"/>
          <a:ext cx="8640960" cy="3910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79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smtClean="0">
                <a:solidFill>
                  <a:schemeClr val="bg1"/>
                </a:solidFill>
                <a:latin typeface="Berlin Sans FB Demi" pitchFamily="34" charset="0"/>
              </a:rPr>
              <a:t>Valor histórico de la acción la BVPASA (millones  de guaraníes)</a:t>
            </a:r>
            <a:endParaRPr lang="es-PY" sz="2400" b="1" dirty="0">
              <a:solidFill>
                <a:schemeClr val="bg1"/>
              </a:solidFill>
              <a:latin typeface="Berlin Sans FB Demi"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925665600"/>
              </p:ext>
            </p:extLst>
          </p:nvPr>
        </p:nvGraphicFramePr>
        <p:xfrm>
          <a:off x="251520" y="1484784"/>
          <a:ext cx="8712968" cy="523130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67544" y="1700808"/>
            <a:ext cx="6552728"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sz="1400" dirty="0">
                <a:solidFill>
                  <a:schemeClr val="tx1"/>
                </a:solidFill>
              </a:rPr>
              <a:t>El valor de la acción de la </a:t>
            </a:r>
            <a:r>
              <a:rPr lang="es-PY" sz="1400" dirty="0" err="1" smtClean="0">
                <a:solidFill>
                  <a:schemeClr val="tx1"/>
                </a:solidFill>
              </a:rPr>
              <a:t>Bvpasa</a:t>
            </a:r>
            <a:r>
              <a:rPr lang="es-PY" sz="1400" dirty="0" smtClean="0">
                <a:solidFill>
                  <a:schemeClr val="tx1"/>
                </a:solidFill>
              </a:rPr>
              <a:t> tuvo un aumento del 19% </a:t>
            </a:r>
            <a:r>
              <a:rPr lang="es-PY" sz="1400" dirty="0">
                <a:solidFill>
                  <a:schemeClr val="tx1"/>
                </a:solidFill>
              </a:rPr>
              <a:t>cuando a </a:t>
            </a:r>
            <a:r>
              <a:rPr lang="es-PY" sz="1400" dirty="0" smtClean="0">
                <a:solidFill>
                  <a:schemeClr val="tx1"/>
                </a:solidFill>
              </a:rPr>
              <a:t>mediados </a:t>
            </a:r>
            <a:r>
              <a:rPr lang="es-PY" sz="1400" dirty="0">
                <a:solidFill>
                  <a:schemeClr val="tx1"/>
                </a:solidFill>
              </a:rPr>
              <a:t>de </a:t>
            </a:r>
            <a:r>
              <a:rPr lang="es-PY" sz="1400" dirty="0" smtClean="0">
                <a:solidFill>
                  <a:schemeClr val="tx1"/>
                </a:solidFill>
              </a:rPr>
              <a:t>diciembre fue realizada la venta de </a:t>
            </a:r>
            <a:r>
              <a:rPr lang="es-PY" sz="1400" dirty="0">
                <a:solidFill>
                  <a:schemeClr val="tx1"/>
                </a:solidFill>
              </a:rPr>
              <a:t>una acción en remate </a:t>
            </a:r>
            <a:r>
              <a:rPr lang="es-PY" sz="1400" dirty="0" smtClean="0">
                <a:solidFill>
                  <a:schemeClr val="tx1"/>
                </a:solidFill>
              </a:rPr>
              <a:t>al precio de </a:t>
            </a:r>
            <a:r>
              <a:rPr lang="es-PY" sz="1400" dirty="0">
                <a:solidFill>
                  <a:schemeClr val="tx1"/>
                </a:solidFill>
              </a:rPr>
              <a:t>Gs. </a:t>
            </a:r>
            <a:r>
              <a:rPr lang="es-PY" sz="1400" dirty="0" smtClean="0">
                <a:solidFill>
                  <a:schemeClr val="tx1"/>
                </a:solidFill>
              </a:rPr>
              <a:t>500 </a:t>
            </a:r>
            <a:r>
              <a:rPr lang="es-PY" sz="1400" dirty="0">
                <a:solidFill>
                  <a:schemeClr val="tx1"/>
                </a:solidFill>
              </a:rPr>
              <a:t>millones.</a:t>
            </a:r>
            <a:br>
              <a:rPr lang="es-PY" sz="1400" dirty="0">
                <a:solidFill>
                  <a:schemeClr val="tx1"/>
                </a:solidFill>
              </a:rPr>
            </a:br>
            <a:r>
              <a:rPr lang="es-PY" sz="1400" dirty="0" smtClean="0">
                <a:solidFill>
                  <a:schemeClr val="tx1"/>
                </a:solidFill>
              </a:rPr>
              <a:t>Este valor viene </a:t>
            </a:r>
            <a:r>
              <a:rPr lang="es-PY" sz="1400" dirty="0">
                <a:solidFill>
                  <a:schemeClr val="tx1"/>
                </a:solidFill>
              </a:rPr>
              <a:t>en crecimiento en los últimos años, en coincidencia con la expectativa de crecimiento bursátil para los próximos años.</a:t>
            </a:r>
          </a:p>
        </p:txBody>
      </p:sp>
    </p:spTree>
    <p:extLst>
      <p:ext uri="{BB962C8B-B14F-4D97-AF65-F5344CB8AC3E}">
        <p14:creationId xmlns:p14="http://schemas.microsoft.com/office/powerpoint/2010/main" val="215809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300" b="1" dirty="0" smtClean="0">
                <a:solidFill>
                  <a:schemeClr val="bg1"/>
                </a:solidFill>
                <a:latin typeface="Berlin Sans FB Demi" pitchFamily="34" charset="0"/>
              </a:rPr>
              <a:t>Resumen de tasas y plazos operados en Bolsa</a:t>
            </a:r>
            <a:endParaRPr lang="es-PY" sz="2300" b="1" dirty="0">
              <a:solidFill>
                <a:schemeClr val="bg1"/>
              </a:solidFill>
              <a:latin typeface="Berlin Sans FB Demi"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6" name="CuadroTexto 5"/>
          <p:cNvSpPr txBox="1"/>
          <p:nvPr/>
        </p:nvSpPr>
        <p:spPr>
          <a:xfrm>
            <a:off x="179512" y="1340768"/>
            <a:ext cx="8856984" cy="923330"/>
          </a:xfrm>
          <a:prstGeom prst="rect">
            <a:avLst/>
          </a:prstGeom>
          <a:noFill/>
        </p:spPr>
        <p:txBody>
          <a:bodyPr wrap="square" rtlCol="0">
            <a:spAutoFit/>
          </a:bodyPr>
          <a:lstStyle/>
          <a:p>
            <a:pPr algn="just"/>
            <a:r>
              <a:rPr lang="es-PY" dirty="0"/>
              <a:t>Los siguientes gráficos muestran las tasas nominales ponderadas por volumen operado, según el tipo de calificación y el plazo de emisión del instrumento.</a:t>
            </a:r>
          </a:p>
          <a:p>
            <a:pPr algn="just"/>
            <a:r>
              <a:rPr lang="es-PY" dirty="0"/>
              <a:t>Estos datos corresponden a las operaciones realizadas en todo el 2016.</a:t>
            </a:r>
          </a:p>
        </p:txBody>
      </p:sp>
      <p:graphicFrame>
        <p:nvGraphicFramePr>
          <p:cNvPr id="9" name="Gráfico 8"/>
          <p:cNvGraphicFramePr>
            <a:graphicFrameLocks/>
          </p:cNvGraphicFramePr>
          <p:nvPr>
            <p:extLst>
              <p:ext uri="{D42A27DB-BD31-4B8C-83A1-F6EECF244321}">
                <p14:modId xmlns:p14="http://schemas.microsoft.com/office/powerpoint/2010/main" val="71615994"/>
              </p:ext>
            </p:extLst>
          </p:nvPr>
        </p:nvGraphicFramePr>
        <p:xfrm>
          <a:off x="89700" y="2492896"/>
          <a:ext cx="8946796"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968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solidFill>
              </a:rPr>
              <a:t>QUE ES LA BOLSA?</a:t>
            </a:r>
            <a:endParaRPr lang="es-ES"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484784"/>
            <a:ext cx="615668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4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300" b="1" dirty="0" smtClean="0">
                <a:solidFill>
                  <a:schemeClr val="bg1"/>
                </a:solidFill>
                <a:latin typeface="Berlin Sans FB Demi" pitchFamily="34" charset="0"/>
              </a:rPr>
              <a:t>Resumen de tasas y plazos operados en Bolsa</a:t>
            </a:r>
            <a:endParaRPr lang="es-PY" sz="2300" b="1" dirty="0">
              <a:solidFill>
                <a:schemeClr val="bg1"/>
              </a:solidFill>
              <a:latin typeface="Berlin Sans FB Demi"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6" name="CuadroTexto 5"/>
          <p:cNvSpPr txBox="1"/>
          <p:nvPr/>
        </p:nvSpPr>
        <p:spPr>
          <a:xfrm>
            <a:off x="179512" y="1340768"/>
            <a:ext cx="8856984" cy="923330"/>
          </a:xfrm>
          <a:prstGeom prst="rect">
            <a:avLst/>
          </a:prstGeom>
          <a:noFill/>
        </p:spPr>
        <p:txBody>
          <a:bodyPr wrap="square" rtlCol="0">
            <a:spAutoFit/>
          </a:bodyPr>
          <a:lstStyle/>
          <a:p>
            <a:pPr algn="just"/>
            <a:r>
              <a:rPr lang="es-PY" dirty="0"/>
              <a:t>Los siguientes gráficos muestran las tasas nominales ponderadas por volumen operado, según el tipo de calificación y el plazo de emisión del instrumento.</a:t>
            </a:r>
          </a:p>
          <a:p>
            <a:pPr algn="just"/>
            <a:r>
              <a:rPr lang="es-PY" dirty="0"/>
              <a:t>Estos datos corresponden a las operaciones realizadas en todo el 2016.</a:t>
            </a:r>
          </a:p>
        </p:txBody>
      </p:sp>
      <p:graphicFrame>
        <p:nvGraphicFramePr>
          <p:cNvPr id="7" name="Gráfico 6"/>
          <p:cNvGraphicFramePr>
            <a:graphicFrameLocks/>
          </p:cNvGraphicFramePr>
          <p:nvPr>
            <p:extLst>
              <p:ext uri="{D42A27DB-BD31-4B8C-83A1-F6EECF244321}">
                <p14:modId xmlns:p14="http://schemas.microsoft.com/office/powerpoint/2010/main" val="1859817672"/>
              </p:ext>
            </p:extLst>
          </p:nvPr>
        </p:nvGraphicFramePr>
        <p:xfrm>
          <a:off x="106765" y="2564904"/>
          <a:ext cx="8946796"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0210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156" y="1265937"/>
            <a:ext cx="8640960" cy="1046950"/>
          </a:xfrm>
        </p:spPr>
        <p:txBody>
          <a:bodyPr anchor="ctr">
            <a:noAutofit/>
          </a:bodyPr>
          <a:lstStyle/>
          <a:p>
            <a:pPr marL="0" indent="0" algn="just">
              <a:buNone/>
            </a:pPr>
            <a:r>
              <a:rPr lang="es-PY" sz="2400" dirty="0" smtClean="0"/>
              <a:t>140 Emisiones de renta fija se registraron a través del Sistema Electrónico en el 2016, de las cuales 96 fueron en moneda local y 44 en moneda extranjera.</a:t>
            </a:r>
            <a:endParaRPr lang="es-PY" sz="2400" dirty="0"/>
          </a:p>
        </p:txBody>
      </p:sp>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dirty="0" smtClean="0">
                <a:solidFill>
                  <a:schemeClr val="bg1"/>
                </a:solidFill>
                <a:latin typeface="Berlin Sans FB Demi" pitchFamily="34" charset="0"/>
              </a:rPr>
              <a:t>EMISIONES REGISTRADAS</a:t>
            </a:r>
            <a:endParaRPr lang="es-PY" sz="2400" b="1" dirty="0">
              <a:solidFill>
                <a:schemeClr val="bg1"/>
              </a:solidFill>
              <a:latin typeface="Berlin Sans FB Demi" pitchFamily="34" charset="0"/>
            </a:endParaRPr>
          </a:p>
        </p:txBody>
      </p:sp>
      <p:sp>
        <p:nvSpPr>
          <p:cNvPr id="11" name="CuadroTexto 10"/>
          <p:cNvSpPr txBox="1"/>
          <p:nvPr/>
        </p:nvSpPr>
        <p:spPr>
          <a:xfrm>
            <a:off x="799085" y="5110621"/>
            <a:ext cx="7499177" cy="338554"/>
          </a:xfrm>
          <a:prstGeom prst="rect">
            <a:avLst/>
          </a:prstGeom>
          <a:noFill/>
          <a:ln>
            <a:solidFill>
              <a:schemeClr val="accent1">
                <a:lumMod val="75000"/>
              </a:schemeClr>
            </a:solidFill>
          </a:ln>
        </p:spPr>
        <p:txBody>
          <a:bodyPr wrap="square" rtlCol="0" anchor="ctr">
            <a:spAutoFit/>
          </a:bodyPr>
          <a:lstStyle/>
          <a:p>
            <a:pPr algn="ctr"/>
            <a:r>
              <a:rPr lang="es-PY" sz="1600" b="1" dirty="0" smtClean="0"/>
              <a:t>TOTAL REGISTRADO RENTA FIJA: USD 288 MILLONES APROX.</a:t>
            </a:r>
            <a:endParaRPr lang="es-PY" sz="1600" b="1" dirty="0"/>
          </a:p>
        </p:txBody>
      </p:sp>
      <p:sp>
        <p:nvSpPr>
          <p:cNvPr id="12" name="CuadroTexto 11"/>
          <p:cNvSpPr txBox="1"/>
          <p:nvPr/>
        </p:nvSpPr>
        <p:spPr>
          <a:xfrm>
            <a:off x="24340" y="6546140"/>
            <a:ext cx="1595332" cy="246221"/>
          </a:xfrm>
          <a:prstGeom prst="rect">
            <a:avLst/>
          </a:prstGeom>
          <a:noFill/>
          <a:ln>
            <a:noFill/>
          </a:ln>
        </p:spPr>
        <p:txBody>
          <a:bodyPr wrap="square" rtlCol="0" anchor="ctr">
            <a:spAutoFit/>
          </a:bodyPr>
          <a:lstStyle/>
          <a:p>
            <a:r>
              <a:rPr lang="es-PY" sz="1000" dirty="0" smtClean="0"/>
              <a:t>Tipo de cambio: Gs. 5.649</a:t>
            </a:r>
            <a:endParaRPr lang="es-PY" sz="1000" dirty="0"/>
          </a:p>
        </p:txBody>
      </p:sp>
      <p:sp>
        <p:nvSpPr>
          <p:cNvPr id="13" name="Marcador de contenido 2"/>
          <p:cNvSpPr txBox="1">
            <a:spLocks/>
          </p:cNvSpPr>
          <p:nvPr/>
        </p:nvSpPr>
        <p:spPr>
          <a:xfrm>
            <a:off x="251520" y="5597039"/>
            <a:ext cx="8640960" cy="79208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PY" sz="2800" dirty="0" smtClean="0"/>
              <a:t>Por otro lado, se registraron </a:t>
            </a:r>
            <a:r>
              <a:rPr lang="es-PY" sz="2800" b="1" dirty="0" smtClean="0"/>
              <a:t>acciones</a:t>
            </a:r>
            <a:r>
              <a:rPr lang="es-PY" sz="2800" dirty="0" smtClean="0"/>
              <a:t> de 10 emisores por valor de USD. 74 millones aprox.</a:t>
            </a:r>
            <a:endParaRPr lang="es-PY" sz="2800" dirty="0"/>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21" name="Gráfico 20"/>
          <p:cNvGraphicFramePr>
            <a:graphicFrameLocks/>
          </p:cNvGraphicFramePr>
          <p:nvPr>
            <p:extLst>
              <p:ext uri="{D42A27DB-BD31-4B8C-83A1-F6EECF244321}">
                <p14:modId xmlns:p14="http://schemas.microsoft.com/office/powerpoint/2010/main" val="4100688766"/>
              </p:ext>
            </p:extLst>
          </p:nvPr>
        </p:nvGraphicFramePr>
        <p:xfrm>
          <a:off x="4427984" y="225577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741943803"/>
              </p:ext>
            </p:extLst>
          </p:nvPr>
        </p:nvGraphicFramePr>
        <p:xfrm>
          <a:off x="539552" y="229348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97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635896" y="224814"/>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Pasivas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Guaraníes</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60648"/>
            <a:ext cx="1771650" cy="702484"/>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503167101"/>
              </p:ext>
            </p:extLst>
          </p:nvPr>
        </p:nvGraphicFramePr>
        <p:xfrm>
          <a:off x="0" y="1240179"/>
          <a:ext cx="9144000" cy="5617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1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851920" y="191628"/>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Pasivas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Guaraníes</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1628"/>
            <a:ext cx="1771650" cy="702484"/>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4154485693"/>
              </p:ext>
            </p:extLst>
          </p:nvPr>
        </p:nvGraphicFramePr>
        <p:xfrm>
          <a:off x="0" y="1412776"/>
          <a:ext cx="9144000" cy="544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590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635896" y="173300"/>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Pasivas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USD</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73300"/>
            <a:ext cx="1771650" cy="702484"/>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1838225649"/>
              </p:ext>
            </p:extLst>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16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75856" y="68788"/>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Pasivas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USD</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62474"/>
            <a:ext cx="1771650" cy="702484"/>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893692045"/>
              </p:ext>
            </p:extLst>
          </p:nvPr>
        </p:nvGraphicFramePr>
        <p:xfrm>
          <a:off x="0" y="958644"/>
          <a:ext cx="9144000" cy="5899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03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75856" y="162474"/>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Activas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Guaraníes </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2474"/>
            <a:ext cx="1771650" cy="702484"/>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2305545041"/>
              </p:ext>
            </p:extLst>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5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851920" y="93262"/>
            <a:ext cx="5157192" cy="889856"/>
          </a:xfrm>
          <a:prstGeom prst="rect">
            <a:avLst/>
          </a:prstGeo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latin typeface="+mn-lt"/>
                <a:ea typeface="+mn-ea"/>
                <a:cs typeface="+mn-cs"/>
              </a:rPr>
              <a:t>Comparativa de Tasas Activas y Bursátiles</a:t>
            </a:r>
          </a:p>
          <a:p>
            <a:pPr>
              <a:defRPr sz="1800" b="0" i="0" u="none" strike="noStrike" kern="1200" spc="0" baseline="0">
                <a:solidFill>
                  <a:prstClr val="black">
                    <a:lumMod val="65000"/>
                    <a:lumOff val="35000"/>
                  </a:prstClr>
                </a:solidFill>
                <a:latin typeface="+mn-lt"/>
                <a:ea typeface="+mn-ea"/>
                <a:cs typeface="+mn-cs"/>
              </a:defRPr>
            </a:pPr>
            <a:r>
              <a:rPr lang="es-PY" sz="2700" dirty="0">
                <a:solidFill>
                  <a:schemeClr val="bg1"/>
                </a:solidFill>
              </a:rPr>
              <a:t>USD</a:t>
            </a:r>
          </a:p>
          <a:p>
            <a:r>
              <a:rPr lang="es-PY" sz="1800" b="1" cap="all" dirty="0" smtClean="0">
                <a:solidFill>
                  <a:schemeClr val="bg1"/>
                </a:solidFill>
                <a:latin typeface="+mn-lt"/>
              </a:rPr>
              <a:t>DICIEMBRE 2016</a:t>
            </a:r>
            <a:endParaRPr lang="es-PY" sz="1800" b="1" cap="all" dirty="0">
              <a:solidFill>
                <a:schemeClr val="bg1"/>
              </a:solidFill>
              <a:latin typeface="+mn-l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6948"/>
            <a:ext cx="1771650" cy="702484"/>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3015670281"/>
              </p:ext>
            </p:extLst>
          </p:nvPr>
        </p:nvGraphicFramePr>
        <p:xfrm>
          <a:off x="0" y="1484784"/>
          <a:ext cx="9036496" cy="5373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6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63888" y="128587"/>
            <a:ext cx="5157192" cy="889856"/>
          </a:xfr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rmAutofit/>
          </a:bodyPr>
          <a:lstStyle/>
          <a:p>
            <a:pPr algn="ctr"/>
            <a:r>
              <a:rPr lang="es-PY" sz="2625" b="1" cap="all" dirty="0" smtClean="0">
                <a:solidFill>
                  <a:schemeClr val="bg1"/>
                </a:solidFill>
                <a:latin typeface="+mn-lt"/>
              </a:rPr>
              <a:t>Emisiones en </a:t>
            </a:r>
            <a:r>
              <a:rPr lang="es-PY" sz="2625" b="1" cap="all" dirty="0" err="1" smtClean="0">
                <a:solidFill>
                  <a:schemeClr val="bg1"/>
                </a:solidFill>
                <a:latin typeface="+mn-lt"/>
              </a:rPr>
              <a:t>guaranies</a:t>
            </a:r>
            <a:endParaRPr lang="es-PY" sz="1500" b="1" cap="all" dirty="0">
              <a:solidFill>
                <a:schemeClr val="bg1"/>
              </a:solidFill>
              <a:latin typeface="+mn-l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28587"/>
            <a:ext cx="1771650" cy="702484"/>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224480165"/>
              </p:ext>
            </p:extLst>
          </p:nvPr>
        </p:nvGraphicFramePr>
        <p:xfrm>
          <a:off x="0" y="1412776"/>
          <a:ext cx="9143999" cy="5445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61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63888" y="128587"/>
            <a:ext cx="5157192" cy="889856"/>
          </a:xfrm>
          <a:solidFill>
            <a:schemeClr val="tx2"/>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rmAutofit fontScale="90000"/>
          </a:bodyPr>
          <a:lstStyle/>
          <a:p>
            <a:pPr algn="ctr"/>
            <a:r>
              <a:rPr lang="es-PY" sz="2625" b="1" cap="all" dirty="0" smtClean="0">
                <a:solidFill>
                  <a:schemeClr val="bg1"/>
                </a:solidFill>
                <a:latin typeface="+mn-lt"/>
              </a:rPr>
              <a:t>Emisiones en dólares americanos</a:t>
            </a:r>
            <a:endParaRPr lang="es-PY" sz="1500" b="1" cap="all" dirty="0">
              <a:solidFill>
                <a:schemeClr val="bg1"/>
              </a:solidFill>
              <a:latin typeface="+mn-l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28587"/>
            <a:ext cx="1771650" cy="702484"/>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977305500"/>
              </p:ext>
            </p:extLst>
          </p:nvPr>
        </p:nvGraphicFramePr>
        <p:xfrm>
          <a:off x="0" y="1268760"/>
          <a:ext cx="9144000" cy="5589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0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sp>
        <p:nvSpPr>
          <p:cNvPr id="4" name="1 Título"/>
          <p:cNvSpPr>
            <a:spLocks noGrp="1"/>
          </p:cNvSpPr>
          <p:nvPr>
            <p:ph type="title"/>
          </p:nvPr>
        </p:nvSpPr>
        <p:spPr/>
        <p:txBody>
          <a:bodyPr/>
          <a:lstStyle/>
          <a:p>
            <a:r>
              <a:rPr lang="es-ES" dirty="0" smtClean="0"/>
              <a:t>Hace 24 años…</a:t>
            </a:r>
            <a:endParaRPr lang="es-ES" dirty="0"/>
          </a:p>
        </p:txBody>
      </p:sp>
    </p:spTree>
    <p:extLst>
      <p:ext uri="{BB962C8B-B14F-4D97-AF65-F5344CB8AC3E}">
        <p14:creationId xmlns:p14="http://schemas.microsoft.com/office/powerpoint/2010/main" val="33120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solidFill>
              </a:rPr>
              <a:t>Hacia dónde vamos?</a:t>
            </a:r>
          </a:p>
        </p:txBody>
      </p:sp>
      <p:sp>
        <p:nvSpPr>
          <p:cNvPr id="3" name="2 Marcador de contenido"/>
          <p:cNvSpPr>
            <a:spLocks noGrp="1"/>
          </p:cNvSpPr>
          <p:nvPr>
            <p:ph idx="1"/>
          </p:nvPr>
        </p:nvSpPr>
        <p:spPr/>
        <p:txBody>
          <a:bodyPr/>
          <a:lstStyle/>
          <a:p>
            <a:endParaRPr lang="es-E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44824"/>
            <a:ext cx="4785320" cy="358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615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192" y="2276872"/>
            <a:ext cx="8282272" cy="4065315"/>
          </a:xfrm>
        </p:spPr>
        <p:txBody>
          <a:bodyPr>
            <a:normAutofit fontScale="85000" lnSpcReduction="20000"/>
          </a:bodyPr>
          <a:lstStyle/>
          <a:p>
            <a:r>
              <a:rPr lang="es-ES" b="1" dirty="0" smtClean="0">
                <a:solidFill>
                  <a:schemeClr val="tx2"/>
                </a:solidFill>
              </a:rPr>
              <a:t>CONTRATO DE FUTUROS DE MONEDAS</a:t>
            </a:r>
          </a:p>
          <a:p>
            <a:r>
              <a:rPr lang="es-ES" b="1" dirty="0" smtClean="0">
                <a:solidFill>
                  <a:schemeClr val="tx2"/>
                </a:solidFill>
              </a:rPr>
              <a:t>CERTIFICADOS DE DEPOSITOS DE AHORRO DESMATERIALIZADOS</a:t>
            </a:r>
          </a:p>
          <a:p>
            <a:r>
              <a:rPr lang="es-ES" b="1" dirty="0" smtClean="0">
                <a:solidFill>
                  <a:schemeClr val="tx2"/>
                </a:solidFill>
              </a:rPr>
              <a:t>ACCIONES DESMATERIALIZADAS</a:t>
            </a:r>
          </a:p>
          <a:p>
            <a:r>
              <a:rPr lang="es-ES" b="1" dirty="0" smtClean="0">
                <a:solidFill>
                  <a:schemeClr val="tx2"/>
                </a:solidFill>
              </a:rPr>
              <a:t>INTERCONEXIÓN CON DEPOSITARIA DE VALORES DEL BCP</a:t>
            </a:r>
          </a:p>
          <a:p>
            <a:r>
              <a:rPr lang="es-ES" b="1" dirty="0" smtClean="0">
                <a:solidFill>
                  <a:schemeClr val="tx2"/>
                </a:solidFill>
              </a:rPr>
              <a:t>APERTURA DE CUENTA EN CUSTODIOS INTERNACIONALES</a:t>
            </a:r>
          </a:p>
          <a:p>
            <a:r>
              <a:rPr lang="es-ES" b="1" dirty="0" smtClean="0">
                <a:solidFill>
                  <a:schemeClr val="tx2"/>
                </a:solidFill>
              </a:rPr>
              <a:t>BOLSA DE PRODUCTOS AGRICOLAS</a:t>
            </a:r>
          </a:p>
          <a:p>
            <a:r>
              <a:rPr lang="es-ES" b="1" dirty="0" smtClean="0">
                <a:solidFill>
                  <a:schemeClr val="tx2"/>
                </a:solidFill>
              </a:rPr>
              <a:t>BOLSA para MIPYMES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60648"/>
            <a:ext cx="2049016" cy="15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1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6146" name="Picture 2" descr="C:\Osvaldo\Documentos compartidos\Mis imágenes\Fotos CEL\IMG-20141006-WA0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121" y="0"/>
            <a:ext cx="103204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57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145435" cy="514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3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75288"/>
            <a:ext cx="7124469" cy="3731865"/>
          </a:xfrm>
          <a:prstGeom prst="rect">
            <a:avLst/>
          </a:prstGeom>
        </p:spPr>
      </p:pic>
      <p:sp>
        <p:nvSpPr>
          <p:cNvPr id="5" name="1 Título"/>
          <p:cNvSpPr>
            <a:spLocks noGrp="1"/>
          </p:cNvSpPr>
          <p:nvPr>
            <p:ph type="title"/>
          </p:nvPr>
        </p:nvSpPr>
        <p:spPr>
          <a:xfrm>
            <a:off x="1979712" y="274638"/>
            <a:ext cx="6707088" cy="1143000"/>
          </a:xfrm>
        </p:spPr>
        <p:txBody>
          <a:bodyPr>
            <a:normAutofit fontScale="90000"/>
          </a:bodyPr>
          <a:lstStyle/>
          <a:p>
            <a:r>
              <a:rPr lang="es-ES" dirty="0" smtClean="0">
                <a:solidFill>
                  <a:schemeClr val="tx2"/>
                </a:solidFill>
              </a:rPr>
              <a:t>¿Cómo nos veremos en los próximos 24 años…?</a:t>
            </a:r>
            <a:endParaRPr lang="es-ES" dirty="0">
              <a:solidFill>
                <a:schemeClr val="tx2"/>
              </a:solidFill>
            </a:endParaRPr>
          </a:p>
        </p:txBody>
      </p:sp>
    </p:spTree>
    <p:extLst>
      <p:ext uri="{BB962C8B-B14F-4D97-AF65-F5344CB8AC3E}">
        <p14:creationId xmlns:p14="http://schemas.microsoft.com/office/powerpoint/2010/main" val="15329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normAutofit fontScale="90000"/>
          </a:bodyPr>
          <a:lstStyle/>
          <a:p>
            <a:r>
              <a:rPr lang="es-ES" dirty="0" smtClean="0">
                <a:solidFill>
                  <a:schemeClr val="tx2"/>
                </a:solidFill>
              </a:rPr>
              <a:t/>
            </a:r>
            <a:br>
              <a:rPr lang="es-ES" dirty="0" smtClean="0">
                <a:solidFill>
                  <a:schemeClr val="tx2"/>
                </a:solidFill>
              </a:rPr>
            </a:br>
            <a:endParaRPr lang="es-ES" dirty="0">
              <a:solidFill>
                <a:schemeClr val="tx2"/>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3698" y="692696"/>
            <a:ext cx="5724636" cy="3979579"/>
          </a:xfrm>
          <a:prstGeom prst="rect">
            <a:avLst/>
          </a:prstGeom>
        </p:spPr>
      </p:pic>
      <p:sp>
        <p:nvSpPr>
          <p:cNvPr id="5" name="4 Rectángulo"/>
          <p:cNvSpPr/>
          <p:nvPr/>
        </p:nvSpPr>
        <p:spPr>
          <a:xfrm>
            <a:off x="1619672" y="4797152"/>
            <a:ext cx="6192688" cy="954107"/>
          </a:xfrm>
          <a:prstGeom prst="rect">
            <a:avLst/>
          </a:prstGeom>
        </p:spPr>
        <p:txBody>
          <a:bodyPr wrap="square">
            <a:spAutoFit/>
          </a:bodyPr>
          <a:lstStyle/>
          <a:p>
            <a:pPr algn="ctr"/>
            <a:r>
              <a:rPr lang="es-ES" sz="2800" dirty="0">
                <a:solidFill>
                  <a:schemeClr val="tx2"/>
                </a:solidFill>
                <a:hlinkClick r:id="rId3"/>
              </a:rPr>
              <a:t>osvaldo.gauto@bvpasa.com.py</a:t>
            </a:r>
            <a:r>
              <a:rPr lang="es-ES" sz="2800" dirty="0">
                <a:solidFill>
                  <a:schemeClr val="tx2"/>
                </a:solidFill>
              </a:rPr>
              <a:t/>
            </a:r>
            <a:br>
              <a:rPr lang="es-ES" sz="2800" dirty="0">
                <a:solidFill>
                  <a:schemeClr val="tx2"/>
                </a:solidFill>
              </a:rPr>
            </a:br>
            <a:endParaRPr lang="es-ES" sz="2800" dirty="0"/>
          </a:p>
        </p:txBody>
      </p:sp>
    </p:spTree>
    <p:extLst>
      <p:ext uri="{BB962C8B-B14F-4D97-AF65-F5344CB8AC3E}">
        <p14:creationId xmlns:p14="http://schemas.microsoft.com/office/powerpoint/2010/main" val="27815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Hace 24 años…</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83499"/>
            <a:ext cx="5040560" cy="4502103"/>
          </a:xfrm>
        </p:spPr>
      </p:pic>
    </p:spTree>
    <p:extLst>
      <p:ext uri="{BB962C8B-B14F-4D97-AF65-F5344CB8AC3E}">
        <p14:creationId xmlns:p14="http://schemas.microsoft.com/office/powerpoint/2010/main" val="5994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5" y="1104519"/>
            <a:ext cx="3783785" cy="2523785"/>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00808"/>
            <a:ext cx="3057143" cy="1212200"/>
          </a:xfrm>
          <a:prstGeom prst="rect">
            <a:avLst/>
          </a:prstGeom>
        </p:spPr>
      </p:pic>
      <p:graphicFrame>
        <p:nvGraphicFramePr>
          <p:cNvPr id="3" name="Diagrama 2"/>
          <p:cNvGraphicFramePr/>
          <p:nvPr>
            <p:extLst>
              <p:ext uri="{D42A27DB-BD31-4B8C-83A1-F6EECF244321}">
                <p14:modId xmlns:p14="http://schemas.microsoft.com/office/powerpoint/2010/main" val="1023921393"/>
              </p:ext>
            </p:extLst>
          </p:nvPr>
        </p:nvGraphicFramePr>
        <p:xfrm>
          <a:off x="85725" y="4110030"/>
          <a:ext cx="7258050" cy="1709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p:cNvSpPr>
            <a:spLocks noGrp="1"/>
          </p:cNvSpPr>
          <p:nvPr>
            <p:ph type="title"/>
          </p:nvPr>
        </p:nvSpPr>
        <p:spPr>
          <a:xfrm>
            <a:off x="355608" y="0"/>
            <a:ext cx="8229600" cy="1143000"/>
          </a:xfrm>
        </p:spPr>
        <p:txBody>
          <a:bodyPr/>
          <a:lstStyle/>
          <a:p>
            <a:r>
              <a:rPr lang="es-ES" dirty="0" smtClean="0"/>
              <a:t>Hoy…</a:t>
            </a:r>
            <a:endParaRPr lang="es-ES" dirty="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901" y="3628304"/>
            <a:ext cx="4354604" cy="217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6096" y="3802479"/>
            <a:ext cx="3251468" cy="1828951"/>
          </a:xfrm>
          <a:prstGeom prst="rect">
            <a:avLst/>
          </a:prstGeom>
        </p:spPr>
      </p:pic>
    </p:spTree>
    <p:extLst>
      <p:ext uri="{BB962C8B-B14F-4D97-AF65-F5344CB8AC3E}">
        <p14:creationId xmlns:p14="http://schemas.microsoft.com/office/powerpoint/2010/main" val="61158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0276"/>
            <a:ext cx="6876256" cy="1186475"/>
          </a:xfrm>
          <a:solidFill>
            <a:schemeClr val="tx2"/>
          </a:solidFill>
          <a:ln>
            <a:solidFill>
              <a:schemeClr val="tx2"/>
            </a:solidFill>
          </a:ln>
        </p:spPr>
        <p:txBody>
          <a:bodyPr>
            <a:normAutofit/>
          </a:bodyPr>
          <a:lstStyle/>
          <a:p>
            <a:r>
              <a:rPr lang="es-PY" sz="2800" b="1" dirty="0" smtClean="0">
                <a:solidFill>
                  <a:schemeClr val="bg1"/>
                </a:solidFill>
                <a:latin typeface="Berlin Sans FB Demi" pitchFamily="34" charset="0"/>
              </a:rPr>
              <a:t>Volumen </a:t>
            </a:r>
            <a:r>
              <a:rPr lang="es-PY" sz="2800" b="1" dirty="0">
                <a:solidFill>
                  <a:schemeClr val="bg1"/>
                </a:solidFill>
                <a:latin typeface="Berlin Sans FB Demi" pitchFamily="34" charset="0"/>
              </a:rPr>
              <a:t>Negociado Últimos Años</a:t>
            </a:r>
            <a:br>
              <a:rPr lang="es-PY" sz="2800" b="1" dirty="0">
                <a:solidFill>
                  <a:schemeClr val="bg1"/>
                </a:solidFill>
                <a:latin typeface="Berlin Sans FB Demi" pitchFamily="34" charset="0"/>
              </a:rPr>
            </a:br>
            <a:r>
              <a:rPr lang="es-PY" sz="2800" b="1" dirty="0" smtClean="0">
                <a:solidFill>
                  <a:schemeClr val="bg1"/>
                </a:solidFill>
                <a:latin typeface="Berlin Sans FB Demi" pitchFamily="34" charset="0"/>
              </a:rPr>
              <a:t>(</a:t>
            </a:r>
            <a:r>
              <a:rPr lang="es-PY" sz="2000" b="1" dirty="0" smtClean="0">
                <a:solidFill>
                  <a:schemeClr val="bg1"/>
                </a:solidFill>
                <a:latin typeface="Berlin Sans FB Demi" pitchFamily="34" charset="0"/>
              </a:rPr>
              <a:t>Miles </a:t>
            </a:r>
            <a:r>
              <a:rPr lang="es-PY" sz="2000" b="1" dirty="0">
                <a:solidFill>
                  <a:schemeClr val="bg1"/>
                </a:solidFill>
                <a:latin typeface="Berlin Sans FB Demi" pitchFamily="34" charset="0"/>
              </a:rPr>
              <a:t>de Millones de </a:t>
            </a:r>
            <a:r>
              <a:rPr lang="es-PY" sz="2000" b="1" dirty="0" smtClean="0">
                <a:solidFill>
                  <a:schemeClr val="bg1"/>
                </a:solidFill>
                <a:latin typeface="Berlin Sans FB Demi" pitchFamily="34" charset="0"/>
              </a:rPr>
              <a:t>Guaraníes)</a:t>
            </a:r>
            <a:endParaRPr lang="es-PY" sz="2800" b="1" dirty="0">
              <a:solidFill>
                <a:schemeClr val="bg1"/>
              </a:solidFill>
              <a:latin typeface="Berlin Sans FB Demi"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7" name="Rectángulo 6"/>
          <p:cNvSpPr/>
          <p:nvPr/>
        </p:nvSpPr>
        <p:spPr>
          <a:xfrm>
            <a:off x="323528" y="1700808"/>
            <a:ext cx="5040560"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Y" dirty="0" smtClean="0">
                <a:solidFill>
                  <a:schemeClr val="tx1"/>
                </a:solidFill>
              </a:rPr>
              <a:t>El volumen alcanzado en el 2016 marcó un nuevo récord histórico de negociación anual en Bolsa. Este ascendió a más de Gs. 3,3 billones (USD 591 millones aprox.).</a:t>
            </a:r>
            <a:endParaRPr lang="es-PY" dirty="0">
              <a:solidFill>
                <a:schemeClr val="tx1"/>
              </a:solidFill>
            </a:endParaRPr>
          </a:p>
        </p:txBody>
      </p:sp>
      <p:sp>
        <p:nvSpPr>
          <p:cNvPr id="8" name="Rectángulo 7"/>
          <p:cNvSpPr/>
          <p:nvPr/>
        </p:nvSpPr>
        <p:spPr>
          <a:xfrm>
            <a:off x="395536" y="3575203"/>
            <a:ext cx="1872208" cy="2202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PY" sz="1200" dirty="0" smtClean="0"/>
              <a:t>Tipo de cambio: Gs. </a:t>
            </a:r>
            <a:r>
              <a:rPr lang="es-PY" sz="1200" dirty="0" smtClean="0">
                <a:solidFill>
                  <a:schemeClr val="tx1"/>
                </a:solidFill>
              </a:rPr>
              <a:t>5.649</a:t>
            </a:r>
            <a:endParaRPr lang="es-PY" sz="1200" dirty="0">
              <a:solidFill>
                <a:schemeClr val="tx1"/>
              </a:solidFill>
            </a:endParaRPr>
          </a:p>
        </p:txBody>
      </p:sp>
      <p:graphicFrame>
        <p:nvGraphicFramePr>
          <p:cNvPr id="10" name="Gráfico 9"/>
          <p:cNvGraphicFramePr>
            <a:graphicFrameLocks/>
          </p:cNvGraphicFramePr>
          <p:nvPr>
            <p:extLst>
              <p:ext uri="{D42A27DB-BD31-4B8C-83A1-F6EECF244321}">
                <p14:modId xmlns:p14="http://schemas.microsoft.com/office/powerpoint/2010/main" val="1958103339"/>
              </p:ext>
            </p:extLst>
          </p:nvPr>
        </p:nvGraphicFramePr>
        <p:xfrm>
          <a:off x="89700" y="1268760"/>
          <a:ext cx="8839200" cy="5472607"/>
        </p:xfrm>
        <a:graphic>
          <a:graphicData uri="http://schemas.openxmlformats.org/drawingml/2006/chart">
            <c:chart xmlns:c="http://schemas.openxmlformats.org/drawingml/2006/chart" xmlns:r="http://schemas.openxmlformats.org/officeDocument/2006/relationships" r:id="rId3"/>
          </a:graphicData>
        </a:graphic>
      </p:graphicFrame>
      <p:sp>
        <p:nvSpPr>
          <p:cNvPr id="11" name="Elipse 10"/>
          <p:cNvSpPr/>
          <p:nvPr/>
        </p:nvSpPr>
        <p:spPr>
          <a:xfrm>
            <a:off x="6660232" y="1844824"/>
            <a:ext cx="1008112" cy="5492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PY" sz="1800" b="1" dirty="0" smtClean="0"/>
              <a:t>+23%</a:t>
            </a:r>
            <a:endParaRPr lang="es-PY" sz="1800" b="1" dirty="0"/>
          </a:p>
        </p:txBody>
      </p:sp>
    </p:spTree>
    <p:extLst>
      <p:ext uri="{BB962C8B-B14F-4D97-AF65-F5344CB8AC3E}">
        <p14:creationId xmlns:p14="http://schemas.microsoft.com/office/powerpoint/2010/main" val="29796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10276"/>
            <a:ext cx="6876256" cy="1186475"/>
          </a:xfrm>
          <a:prstGeom prst="rect">
            <a:avLst/>
          </a:prstGeom>
          <a:solidFill>
            <a:schemeClr val="tx2"/>
          </a:solidFill>
          <a:ln>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400" b="1" cap="all" dirty="0" smtClean="0">
                <a:solidFill>
                  <a:schemeClr val="bg1"/>
                </a:solidFill>
                <a:latin typeface="Berlin Sans FB Demi" pitchFamily="34" charset="0"/>
              </a:rPr>
              <a:t>Volumen </a:t>
            </a:r>
            <a:r>
              <a:rPr lang="es-PY" sz="2400" b="1" cap="all" dirty="0">
                <a:solidFill>
                  <a:schemeClr val="bg1"/>
                </a:solidFill>
                <a:latin typeface="Berlin Sans FB Demi" pitchFamily="34" charset="0"/>
              </a:rPr>
              <a:t>operado </a:t>
            </a:r>
            <a:r>
              <a:rPr lang="es-PY" sz="2400" b="1" cap="all" dirty="0" smtClean="0">
                <a:solidFill>
                  <a:schemeClr val="bg1"/>
                </a:solidFill>
                <a:latin typeface="Berlin Sans FB Demi" pitchFamily="34" charset="0"/>
              </a:rPr>
              <a:t>por </a:t>
            </a:r>
            <a:r>
              <a:rPr lang="es-PY" sz="2400" b="1" cap="all" dirty="0">
                <a:solidFill>
                  <a:schemeClr val="bg1"/>
                </a:solidFill>
                <a:latin typeface="Berlin Sans FB Demi" pitchFamily="34" charset="0"/>
              </a:rPr>
              <a:t>mercado en los últimos </a:t>
            </a:r>
            <a:r>
              <a:rPr lang="es-PY" sz="2400" b="1" cap="all" dirty="0" smtClean="0">
                <a:solidFill>
                  <a:schemeClr val="bg1"/>
                </a:solidFill>
                <a:latin typeface="Berlin Sans FB Demi" pitchFamily="34" charset="0"/>
              </a:rPr>
              <a:t>años</a:t>
            </a:r>
            <a:endParaRPr lang="es-PY" sz="2400" b="1" cap="all" dirty="0">
              <a:solidFill>
                <a:schemeClr val="bg1"/>
              </a:solidFill>
              <a:latin typeface="Berlin Sans FB Demi" pitchFamily="34" charset="0"/>
            </a:endParaRPr>
          </a:p>
        </p:txBody>
      </p:sp>
      <p:sp>
        <p:nvSpPr>
          <p:cNvPr id="8" name="Rectángulo 7"/>
          <p:cNvSpPr/>
          <p:nvPr/>
        </p:nvSpPr>
        <p:spPr>
          <a:xfrm>
            <a:off x="323528" y="1484784"/>
            <a:ext cx="8496944"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PY" sz="1600" dirty="0" smtClean="0"/>
              <a:t>La proporción de lo negociado por mercado en los últimos años muestra que el mercado secundario va ganando terreno paulatinamente en el mercado bursátil. </a:t>
            </a:r>
          </a:p>
          <a:p>
            <a:r>
              <a:rPr lang="es-PY" sz="1600" dirty="0" smtClean="0"/>
              <a:t>Además, el volumen operado en el secundario registra un valor nominal récord en comparación a años anteriores, lo que demuestra la liquidez de los títulos emitidos en el mercado.</a:t>
            </a:r>
            <a:endParaRPr lang="es-PY" sz="16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6" y="158505"/>
            <a:ext cx="2145792" cy="890016"/>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1414777544"/>
              </p:ext>
            </p:extLst>
          </p:nvPr>
        </p:nvGraphicFramePr>
        <p:xfrm>
          <a:off x="292018" y="2708920"/>
          <a:ext cx="8600461"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288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267744" y="10276"/>
            <a:ext cx="6876256" cy="1186475"/>
          </a:xfrm>
          <a:solidFill>
            <a:schemeClr val="tx2"/>
          </a:solidFill>
          <a:ln>
            <a:solidFill>
              <a:schemeClr val="tx2"/>
            </a:solidFill>
          </a:ln>
        </p:spPr>
        <p:txBody>
          <a:bodyPr>
            <a:normAutofit/>
          </a:bodyPr>
          <a:lstStyle/>
          <a:p>
            <a:r>
              <a:rPr lang="es-PY" sz="2400" b="1" cap="all" dirty="0">
                <a:solidFill>
                  <a:schemeClr val="bg1"/>
                </a:solidFill>
                <a:latin typeface="Berlin Sans FB Demi" pitchFamily="34" charset="0"/>
              </a:rPr>
              <a:t>Volumen </a:t>
            </a:r>
            <a:r>
              <a:rPr lang="es-PY" sz="2400" b="1" cap="all" dirty="0" smtClean="0">
                <a:solidFill>
                  <a:schemeClr val="bg1"/>
                </a:solidFill>
                <a:latin typeface="Berlin Sans FB Demi" pitchFamily="34" charset="0"/>
              </a:rPr>
              <a:t>histórico del mercado secundario (miles de millones de </a:t>
            </a:r>
            <a:r>
              <a:rPr lang="es-PY" sz="2400" b="1" cap="all" dirty="0" err="1" smtClean="0">
                <a:solidFill>
                  <a:schemeClr val="bg1"/>
                </a:solidFill>
                <a:latin typeface="Berlin Sans FB Demi" pitchFamily="34" charset="0"/>
              </a:rPr>
              <a:t>gs</a:t>
            </a:r>
            <a:r>
              <a:rPr lang="es-PY" sz="2400" b="1" cap="all" dirty="0" smtClean="0">
                <a:solidFill>
                  <a:schemeClr val="bg1"/>
                </a:solidFill>
                <a:latin typeface="Berlin Sans FB Demi" pitchFamily="34" charset="0"/>
              </a:rPr>
              <a:t>.)</a:t>
            </a:r>
            <a:endParaRPr lang="es-PY" sz="2400" b="1" cap="all" dirty="0">
              <a:solidFill>
                <a:schemeClr val="bg1"/>
              </a:solidFill>
              <a:latin typeface="Berlin Sans FB Demi"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755126106"/>
              </p:ext>
            </p:extLst>
          </p:nvPr>
        </p:nvGraphicFramePr>
        <p:xfrm>
          <a:off x="179512" y="1412776"/>
          <a:ext cx="8784976" cy="52565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323528" y="1700808"/>
            <a:ext cx="5040560"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Y" dirty="0" smtClean="0"/>
              <a:t>La mayor liquidez existente, junto con las nuevas emisiones y nuevos actores dentro del mercado impulsaron el aumento registrado en el mercado secundario en el 2016.</a:t>
            </a:r>
            <a:endParaRPr lang="es-PY" dirty="0"/>
          </a:p>
        </p:txBody>
      </p:sp>
    </p:spTree>
    <p:extLst>
      <p:ext uri="{BB962C8B-B14F-4D97-AF65-F5344CB8AC3E}">
        <p14:creationId xmlns:p14="http://schemas.microsoft.com/office/powerpoint/2010/main" val="1931346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2267744" y="10276"/>
            <a:ext cx="6876256" cy="1186475"/>
          </a:xfrm>
          <a:solidFill>
            <a:schemeClr val="tx2"/>
          </a:solidFill>
          <a:ln>
            <a:solidFill>
              <a:schemeClr val="tx2"/>
            </a:solidFill>
          </a:ln>
        </p:spPr>
        <p:txBody>
          <a:bodyPr>
            <a:normAutofit/>
          </a:bodyPr>
          <a:lstStyle/>
          <a:p>
            <a:r>
              <a:rPr lang="es-PY" sz="2800" b="1" cap="all" dirty="0">
                <a:solidFill>
                  <a:schemeClr val="bg1"/>
                </a:solidFill>
                <a:latin typeface="Berlin Sans FB Demi" pitchFamily="34" charset="0"/>
              </a:rPr>
              <a:t>Volumen </a:t>
            </a:r>
            <a:r>
              <a:rPr lang="es-PY" sz="2800" b="1" cap="all" dirty="0" smtClean="0">
                <a:solidFill>
                  <a:schemeClr val="bg1"/>
                </a:solidFill>
                <a:latin typeface="Berlin Sans FB Demi" pitchFamily="34" charset="0"/>
              </a:rPr>
              <a:t>Operado por tipo de renta</a:t>
            </a:r>
            <a:endParaRPr lang="es-PY" sz="2800" b="1" cap="all" dirty="0">
              <a:solidFill>
                <a:schemeClr val="bg1"/>
              </a:solidFill>
              <a:latin typeface="Berlin Sans FB Demi"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00" y="158505"/>
            <a:ext cx="2145792" cy="890016"/>
          </a:xfrm>
          <a:prstGeom prst="rect">
            <a:avLst/>
          </a:prstGeom>
        </p:spPr>
      </p:pic>
      <p:sp>
        <p:nvSpPr>
          <p:cNvPr id="12" name="Rectángulo 11"/>
          <p:cNvSpPr/>
          <p:nvPr/>
        </p:nvSpPr>
        <p:spPr>
          <a:xfrm>
            <a:off x="251520" y="1340768"/>
            <a:ext cx="8604448" cy="13681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Y" dirty="0" smtClean="0"/>
              <a:t>La relación del volumen por tipo de operación sigue la tendencia de años anteriores, donde la mayoría de las operaciones se realizan a través del sistema electrónico.</a:t>
            </a:r>
          </a:p>
          <a:p>
            <a:pPr algn="just"/>
            <a:r>
              <a:rPr lang="es-PY" dirty="0" smtClean="0"/>
              <a:t>Durante el 2016 se consolidó el volumen en operaciones de reporto, tras su apertura al público en el 2015.</a:t>
            </a:r>
            <a:endParaRPr lang="es-PY" dirty="0"/>
          </a:p>
        </p:txBody>
      </p:sp>
      <p:graphicFrame>
        <p:nvGraphicFramePr>
          <p:cNvPr id="15" name="Gráfico 14"/>
          <p:cNvGraphicFramePr>
            <a:graphicFrameLocks/>
          </p:cNvGraphicFramePr>
          <p:nvPr>
            <p:extLst>
              <p:ext uri="{D42A27DB-BD31-4B8C-83A1-F6EECF244321}">
                <p14:modId xmlns:p14="http://schemas.microsoft.com/office/powerpoint/2010/main" val="1215111098"/>
              </p:ext>
            </p:extLst>
          </p:nvPr>
        </p:nvGraphicFramePr>
        <p:xfrm>
          <a:off x="89700" y="2564904"/>
          <a:ext cx="8946796"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0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2282</TotalTime>
  <Words>1066</Words>
  <Application>Microsoft Office PowerPoint</Application>
  <PresentationFormat>Presentación en pantalla (4:3)</PresentationFormat>
  <Paragraphs>150</Paragraphs>
  <Slides>35</Slides>
  <Notes>3</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SITUACIÓN Y PERSPECTIVAS</vt:lpstr>
      <vt:lpstr>QUE ES LA BOLSA?</vt:lpstr>
      <vt:lpstr>Hace 24 años…</vt:lpstr>
      <vt:lpstr>Hace 24 años…</vt:lpstr>
      <vt:lpstr>Hoy…</vt:lpstr>
      <vt:lpstr>Volumen Negociado Últimos Años (Miles de Millones de Guaraníes)</vt:lpstr>
      <vt:lpstr>Presentación de PowerPoint</vt:lpstr>
      <vt:lpstr>Volumen histórico del mercado secundario (miles de millones de gs.)</vt:lpstr>
      <vt:lpstr>Volumen Operado por tipo de renta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Emisiones en guaranies</vt:lpstr>
      <vt:lpstr>Emisiones en dólares americanos</vt:lpstr>
      <vt:lpstr>Hacia dónde vamos?</vt:lpstr>
      <vt:lpstr>Presentación de PowerPoint</vt:lpstr>
      <vt:lpstr>Presentación de PowerPoint</vt:lpstr>
      <vt:lpstr>Presentación de PowerPoint</vt:lpstr>
      <vt:lpstr>¿Cómo nos veremos en los próximos 24 años…?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Osvaldo Gauto</cp:lastModifiedBy>
  <cp:revision>180</cp:revision>
  <dcterms:created xsi:type="dcterms:W3CDTF">2015-06-19T01:17:58Z</dcterms:created>
  <dcterms:modified xsi:type="dcterms:W3CDTF">2017-03-22T19:37:14Z</dcterms:modified>
</cp:coreProperties>
</file>